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B48AE1-7276-BC63-F3AD-6045C8BDD270}" v="25" dt="2024-03-14T17:59:33.742"/>
    <p1510:client id="{BA683B55-8189-A578-5C2A-A194046B6139}" v="18" dt="2024-03-14T17:53:26.30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4" autoAdjust="0"/>
    <p:restoredTop sz="85190" autoAdjust="0"/>
  </p:normalViewPr>
  <p:slideViewPr>
    <p:cSldViewPr snapToGrid="0">
      <p:cViewPr varScale="1">
        <p:scale>
          <a:sx n="56" d="100"/>
          <a:sy n="56" d="100"/>
        </p:scale>
        <p:origin x="1328" y="6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BA683B55-8189-A578-5C2A-A194046B6139}"/>
    <pc:docChg chg="modSld">
      <pc:chgData name="hindezzine3 (hindezzine3@gmail.com)" userId="S::hindezzine3_gmail.com#ext#@worldhealthorg.onmicrosoft.com::a0e1327b-9ea3-4c75-a998-a68700beedf6" providerId="AD" clId="Web-{BA683B55-8189-A578-5C2A-A194046B6139}" dt="2024-03-14T17:53:21.550" v="7" actId="20577"/>
      <pc:docMkLst>
        <pc:docMk/>
      </pc:docMkLst>
      <pc:sldChg chg="modSp">
        <pc:chgData name="hindezzine3 (hindezzine3@gmail.com)" userId="S::hindezzine3_gmail.com#ext#@worldhealthorg.onmicrosoft.com::a0e1327b-9ea3-4c75-a998-a68700beedf6" providerId="AD" clId="Web-{BA683B55-8189-A578-5C2A-A194046B6139}" dt="2024-03-14T17:53:21.550" v="7" actId="20577"/>
        <pc:sldMkLst>
          <pc:docMk/>
          <pc:sldMk cId="0" sldId="256"/>
        </pc:sldMkLst>
        <pc:spChg chg="mod">
          <ac:chgData name="hindezzine3 (hindezzine3@gmail.com)" userId="S::hindezzine3_gmail.com#ext#@worldhealthorg.onmicrosoft.com::a0e1327b-9ea3-4c75-a998-a68700beedf6" providerId="AD" clId="Web-{BA683B55-8189-A578-5C2A-A194046B6139}" dt="2024-03-14T17:53:21.550" v="7" actId="20577"/>
          <ac:spMkLst>
            <pc:docMk/>
            <pc:sldMk cId="0" sldId="256"/>
            <ac:spMk id="262" creationId="{00000000-0000-0000-0000-000000000000}"/>
          </ac:spMkLst>
        </pc:spChg>
      </pc:sldChg>
    </pc:docChg>
  </pc:docChgLst>
  <pc:docChgLst>
    <pc:chgData name="hindezzine3 (hindezzine3@gmail.com)" userId="S::hindezzine3_gmail.com#ext#@worldhealthorg.onmicrosoft.com::a0e1327b-9ea3-4c75-a998-a68700beedf6" providerId="AD" clId="Web-{65B48AE1-7276-BC63-F3AD-6045C8BDD270}"/>
    <pc:docChg chg="modSld">
      <pc:chgData name="hindezzine3 (hindezzine3@gmail.com)" userId="S::hindezzine3_gmail.com#ext#@worldhealthorg.onmicrosoft.com::a0e1327b-9ea3-4c75-a998-a68700beedf6" providerId="AD" clId="Web-{65B48AE1-7276-BC63-F3AD-6045C8BDD270}" dt="2024-03-14T17:59:33.679" v="20"/>
      <pc:docMkLst>
        <pc:docMk/>
      </pc:docMkLst>
      <pc:sldChg chg="modSp">
        <pc:chgData name="hindezzine3 (hindezzine3@gmail.com)" userId="S::hindezzine3_gmail.com#ext#@worldhealthorg.onmicrosoft.com::a0e1327b-9ea3-4c75-a998-a68700beedf6" providerId="AD" clId="Web-{65B48AE1-7276-BC63-F3AD-6045C8BDD270}" dt="2024-03-14T17:56:34.019" v="1" actId="14100"/>
        <pc:sldMkLst>
          <pc:docMk/>
          <pc:sldMk cId="0" sldId="258"/>
        </pc:sldMkLst>
        <pc:spChg chg="mod">
          <ac:chgData name="hindezzine3 (hindezzine3@gmail.com)" userId="S::hindezzine3_gmail.com#ext#@worldhealthorg.onmicrosoft.com::a0e1327b-9ea3-4c75-a998-a68700beedf6" providerId="AD" clId="Web-{65B48AE1-7276-BC63-F3AD-6045C8BDD270}" dt="2024-03-14T17:56:34.019" v="1" actId="14100"/>
          <ac:spMkLst>
            <pc:docMk/>
            <pc:sldMk cId="0" sldId="258"/>
            <ac:spMk id="2" creationId="{85D561DF-778B-A251-62AC-1513E9DD9137}"/>
          </ac:spMkLst>
        </pc:spChg>
      </pc:sldChg>
      <pc:sldChg chg="modSp">
        <pc:chgData name="hindezzine3 (hindezzine3@gmail.com)" userId="S::hindezzine3_gmail.com#ext#@worldhealthorg.onmicrosoft.com::a0e1327b-9ea3-4c75-a998-a68700beedf6" providerId="AD" clId="Web-{65B48AE1-7276-BC63-F3AD-6045C8BDD270}" dt="2024-03-14T17:56:42.847" v="3" actId="14100"/>
        <pc:sldMkLst>
          <pc:docMk/>
          <pc:sldMk cId="0" sldId="259"/>
        </pc:sldMkLst>
        <pc:spChg chg="mod">
          <ac:chgData name="hindezzine3 (hindezzine3@gmail.com)" userId="S::hindezzine3_gmail.com#ext#@worldhealthorg.onmicrosoft.com::a0e1327b-9ea3-4c75-a998-a68700beedf6" providerId="AD" clId="Web-{65B48AE1-7276-BC63-F3AD-6045C8BDD270}" dt="2024-03-14T17:56:42.847" v="3" actId="14100"/>
          <ac:spMkLst>
            <pc:docMk/>
            <pc:sldMk cId="0" sldId="259"/>
            <ac:spMk id="2" creationId="{9FDDCBAF-8EA5-09F6-5243-F4FF7DB183E8}"/>
          </ac:spMkLst>
        </pc:spChg>
      </pc:sldChg>
      <pc:sldChg chg="modSp">
        <pc:chgData name="hindezzine3 (hindezzine3@gmail.com)" userId="S::hindezzine3_gmail.com#ext#@worldhealthorg.onmicrosoft.com::a0e1327b-9ea3-4c75-a998-a68700beedf6" providerId="AD" clId="Web-{65B48AE1-7276-BC63-F3AD-6045C8BDD270}" dt="2024-03-14T17:56:50.113" v="4" actId="1076"/>
        <pc:sldMkLst>
          <pc:docMk/>
          <pc:sldMk cId="0" sldId="260"/>
        </pc:sldMkLst>
        <pc:spChg chg="mod">
          <ac:chgData name="hindezzine3 (hindezzine3@gmail.com)" userId="S::hindezzine3_gmail.com#ext#@worldhealthorg.onmicrosoft.com::a0e1327b-9ea3-4c75-a998-a68700beedf6" providerId="AD" clId="Web-{65B48AE1-7276-BC63-F3AD-6045C8BDD270}" dt="2024-03-14T17:56:50.113" v="4" actId="1076"/>
          <ac:spMkLst>
            <pc:docMk/>
            <pc:sldMk cId="0" sldId="260"/>
            <ac:spMk id="2" creationId="{EA4DF93F-1904-D1F1-D0D5-E97FDAA042E8}"/>
          </ac:spMkLst>
        </pc:spChg>
      </pc:sldChg>
      <pc:sldChg chg="modSp">
        <pc:chgData name="hindezzine3 (hindezzine3@gmail.com)" userId="S::hindezzine3_gmail.com#ext#@worldhealthorg.onmicrosoft.com::a0e1327b-9ea3-4c75-a998-a68700beedf6" providerId="AD" clId="Web-{65B48AE1-7276-BC63-F3AD-6045C8BDD270}" dt="2024-03-14T17:57:28.817" v="7" actId="1076"/>
        <pc:sldMkLst>
          <pc:docMk/>
          <pc:sldMk cId="0" sldId="278"/>
        </pc:sldMkLst>
        <pc:spChg chg="mod">
          <ac:chgData name="hindezzine3 (hindezzine3@gmail.com)" userId="S::hindezzine3_gmail.com#ext#@worldhealthorg.onmicrosoft.com::a0e1327b-9ea3-4c75-a998-a68700beedf6" providerId="AD" clId="Web-{65B48AE1-7276-BC63-F3AD-6045C8BDD270}" dt="2024-03-14T17:57:28.817" v="7" actId="1076"/>
          <ac:spMkLst>
            <pc:docMk/>
            <pc:sldMk cId="0" sldId="278"/>
            <ac:spMk id="2" creationId="{9144CFCC-723E-A87C-0951-58834233E3FC}"/>
          </ac:spMkLst>
        </pc:spChg>
      </pc:sldChg>
      <pc:sldChg chg="modSp">
        <pc:chgData name="hindezzine3 (hindezzine3@gmail.com)" userId="S::hindezzine3_gmail.com#ext#@worldhealthorg.onmicrosoft.com::a0e1327b-9ea3-4c75-a998-a68700beedf6" providerId="AD" clId="Web-{65B48AE1-7276-BC63-F3AD-6045C8BDD270}" dt="2024-03-14T17:57:55.521" v="10" actId="14100"/>
        <pc:sldMkLst>
          <pc:docMk/>
          <pc:sldMk cId="0" sldId="297"/>
        </pc:sldMkLst>
        <pc:spChg chg="mod">
          <ac:chgData name="hindezzine3 (hindezzine3@gmail.com)" userId="S::hindezzine3_gmail.com#ext#@worldhealthorg.onmicrosoft.com::a0e1327b-9ea3-4c75-a998-a68700beedf6" providerId="AD" clId="Web-{65B48AE1-7276-BC63-F3AD-6045C8BDD270}" dt="2024-03-14T17:57:55.521" v="10" actId="14100"/>
          <ac:spMkLst>
            <pc:docMk/>
            <pc:sldMk cId="0" sldId="297"/>
            <ac:spMk id="2" creationId="{114C70F1-043A-341D-713D-98A1D2C11F69}"/>
          </ac:spMkLst>
        </pc:spChg>
      </pc:sldChg>
      <pc:sldChg chg="modSp">
        <pc:chgData name="hindezzine3 (hindezzine3@gmail.com)" userId="S::hindezzine3_gmail.com#ext#@worldhealthorg.onmicrosoft.com::a0e1327b-9ea3-4c75-a998-a68700beedf6" providerId="AD" clId="Web-{65B48AE1-7276-BC63-F3AD-6045C8BDD270}" dt="2024-03-14T17:58:10.146" v="12" actId="14100"/>
        <pc:sldMkLst>
          <pc:docMk/>
          <pc:sldMk cId="0" sldId="300"/>
        </pc:sldMkLst>
        <pc:spChg chg="mod">
          <ac:chgData name="hindezzine3 (hindezzine3@gmail.com)" userId="S::hindezzine3_gmail.com#ext#@worldhealthorg.onmicrosoft.com::a0e1327b-9ea3-4c75-a998-a68700beedf6" providerId="AD" clId="Web-{65B48AE1-7276-BC63-F3AD-6045C8BDD270}" dt="2024-03-14T17:58:10.146" v="12" actId="14100"/>
          <ac:spMkLst>
            <pc:docMk/>
            <pc:sldMk cId="0" sldId="300"/>
            <ac:spMk id="2" creationId="{9F324243-A776-A1AF-93DE-8CF1906C7EA9}"/>
          </ac:spMkLst>
        </pc:spChg>
      </pc:sldChg>
      <pc:sldChg chg="modSp">
        <pc:chgData name="hindezzine3 (hindezzine3@gmail.com)" userId="S::hindezzine3_gmail.com#ext#@worldhealthorg.onmicrosoft.com::a0e1327b-9ea3-4c75-a998-a68700beedf6" providerId="AD" clId="Web-{65B48AE1-7276-BC63-F3AD-6045C8BDD270}" dt="2024-03-14T17:58:20.896" v="13" actId="1076"/>
        <pc:sldMkLst>
          <pc:docMk/>
          <pc:sldMk cId="0" sldId="302"/>
        </pc:sldMkLst>
        <pc:spChg chg="mod">
          <ac:chgData name="hindezzine3 (hindezzine3@gmail.com)" userId="S::hindezzine3_gmail.com#ext#@worldhealthorg.onmicrosoft.com::a0e1327b-9ea3-4c75-a998-a68700beedf6" providerId="AD" clId="Web-{65B48AE1-7276-BC63-F3AD-6045C8BDD270}" dt="2024-03-14T17:58:20.896" v="13" actId="1076"/>
          <ac:spMkLst>
            <pc:docMk/>
            <pc:sldMk cId="0" sldId="302"/>
            <ac:spMk id="2" creationId="{D5E0B0BD-236B-8DB5-73E2-4D6D63E4BC28}"/>
          </ac:spMkLst>
        </pc:spChg>
      </pc:sldChg>
      <pc:sldChg chg="modSp">
        <pc:chgData name="hindezzine3 (hindezzine3@gmail.com)" userId="S::hindezzine3_gmail.com#ext#@worldhealthorg.onmicrosoft.com::a0e1327b-9ea3-4c75-a998-a68700beedf6" providerId="AD" clId="Web-{65B48AE1-7276-BC63-F3AD-6045C8BDD270}" dt="2024-03-14T17:59:12.335" v="19" actId="14100"/>
        <pc:sldMkLst>
          <pc:docMk/>
          <pc:sldMk cId="0" sldId="304"/>
        </pc:sldMkLst>
        <pc:spChg chg="mod">
          <ac:chgData name="hindezzine3 (hindezzine3@gmail.com)" userId="S::hindezzine3_gmail.com#ext#@worldhealthorg.onmicrosoft.com::a0e1327b-9ea3-4c75-a998-a68700beedf6" providerId="AD" clId="Web-{65B48AE1-7276-BC63-F3AD-6045C8BDD270}" dt="2024-03-14T17:59:12.335" v="19" actId="14100"/>
          <ac:spMkLst>
            <pc:docMk/>
            <pc:sldMk cId="0" sldId="304"/>
            <ac:spMk id="2" creationId="{67776FAE-82FB-298B-7171-C872BCE323E3}"/>
          </ac:spMkLst>
        </pc:spChg>
      </pc:sldChg>
      <pc:sldChg chg="modSp">
        <pc:chgData name="hindezzine3 (hindezzine3@gmail.com)" userId="S::hindezzine3_gmail.com#ext#@worldhealthorg.onmicrosoft.com::a0e1327b-9ea3-4c75-a998-a68700beedf6" providerId="AD" clId="Web-{65B48AE1-7276-BC63-F3AD-6045C8BDD270}" dt="2024-03-14T17:59:33.679" v="20"/>
        <pc:sldMkLst>
          <pc:docMk/>
          <pc:sldMk cId="0" sldId="306"/>
        </pc:sldMkLst>
        <pc:spChg chg="mod">
          <ac:chgData name="hindezzine3 (hindezzine3@gmail.com)" userId="S::hindezzine3_gmail.com#ext#@worldhealthorg.onmicrosoft.com::a0e1327b-9ea3-4c75-a998-a68700beedf6" providerId="AD" clId="Web-{65B48AE1-7276-BC63-F3AD-6045C8BDD270}" dt="2024-03-14T17:59:33.679" v="20"/>
          <ac:spMkLst>
            <pc:docMk/>
            <pc:sldMk cId="0" sldId="306"/>
            <ac:spMk id="5" creationId="{1F317263-772F-33DE-FDBE-5249BF5FD64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7" name="Shape 25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58" name="Shape 25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848500841"/>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areemergencytoolkit.org/meal/42-information-management/4-situation-reports-sitreps/"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0" name="Shape 270"/>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538824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Shape 60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06" name="Shape 606"/>
          <p:cNvSpPr>
            <a:spLocks noGrp="1"/>
          </p:cNvSpPr>
          <p:nvPr>
            <p:ph type="body" sz="quarter" idx="1"/>
          </p:nvPr>
        </p:nvSpPr>
        <p:spPr>
          <a:prstGeom prst="rect">
            <a:avLst/>
          </a:prstGeom>
        </p:spPr>
        <p:txBody>
          <a:bodyPr rtlCol="1"/>
          <a:lstStyle/>
          <a:p>
            <a:pPr rtl="1">
              <a:lnSpc>
                <a:spcPct val="150000"/>
              </a:lnSpc>
              <a:defRPr>
                <a:solidFill>
                  <a:srgbClr val="C00000"/>
                </a:solidFill>
                <a:latin typeface="Source Sans Pro Bold"/>
                <a:ea typeface="Source Sans Pro Bold"/>
                <a:cs typeface="Source Sans Pro Bold"/>
                <a:sym typeface="Source Sans Pro Bold"/>
              </a:defRPr>
            </a:pPr>
            <a:r>
              <a:rPr dirty="0" err="1"/>
              <a:t>تذكَّر</a:t>
            </a:r>
            <a:r>
              <a:rPr dirty="0"/>
              <a:t>:</a:t>
            </a:r>
          </a:p>
          <a:p>
            <a:pPr rtl="1">
              <a:lnSpc>
                <a:spcPct val="150000"/>
              </a:lnSpc>
              <a:defRPr>
                <a:solidFill>
                  <a:srgbClr val="C00000"/>
                </a:solidFill>
              </a:defRPr>
            </a:pPr>
            <a:r>
              <a:rPr dirty="0" err="1"/>
              <a:t>ينبغي</a:t>
            </a:r>
            <a:r>
              <a:rPr dirty="0"/>
              <a:t> </a:t>
            </a:r>
            <a:r>
              <a:rPr dirty="0" err="1"/>
              <a:t>أن</a:t>
            </a:r>
            <a:r>
              <a:rPr dirty="0"/>
              <a:t> </a:t>
            </a:r>
            <a:r>
              <a:rPr dirty="0" err="1"/>
              <a:t>يُجري</a:t>
            </a:r>
            <a:r>
              <a:rPr dirty="0"/>
              <a:t> </a:t>
            </a:r>
            <a:r>
              <a:rPr dirty="0" err="1"/>
              <a:t>فريقُ</a:t>
            </a:r>
            <a:r>
              <a:rPr dirty="0"/>
              <a:t> </a:t>
            </a:r>
            <a:r>
              <a:rPr dirty="0" err="1"/>
              <a:t>الاستجابة</a:t>
            </a:r>
            <a:r>
              <a:rPr dirty="0"/>
              <a:t> </a:t>
            </a:r>
            <a:r>
              <a:rPr dirty="0" err="1"/>
              <a:t>السريعة</a:t>
            </a:r>
            <a:r>
              <a:rPr dirty="0"/>
              <a:t> </a:t>
            </a:r>
            <a:r>
              <a:rPr dirty="0" err="1"/>
              <a:t>على</a:t>
            </a:r>
            <a:r>
              <a:rPr dirty="0"/>
              <a:t> </a:t>
            </a:r>
            <a:r>
              <a:rPr dirty="0" err="1"/>
              <a:t>مستوى</a:t>
            </a:r>
            <a:r>
              <a:rPr dirty="0"/>
              <a:t> </a:t>
            </a:r>
            <a:r>
              <a:rPr dirty="0" err="1"/>
              <a:t>المنطقة</a:t>
            </a:r>
            <a:r>
              <a:rPr dirty="0"/>
              <a:t>، </a:t>
            </a:r>
            <a:r>
              <a:rPr dirty="0" err="1"/>
              <a:t>والإقليم</a:t>
            </a:r>
            <a:r>
              <a:rPr dirty="0"/>
              <a:t>، </a:t>
            </a:r>
            <a:r>
              <a:rPr dirty="0" err="1"/>
              <a:t>والمقاطعة</a:t>
            </a:r>
            <a:r>
              <a:rPr dirty="0"/>
              <a:t>، </a:t>
            </a:r>
            <a:r>
              <a:rPr dirty="0" err="1"/>
              <a:t>وعلى</a:t>
            </a:r>
            <a:r>
              <a:rPr dirty="0"/>
              <a:t> </a:t>
            </a:r>
            <a:r>
              <a:rPr dirty="0" err="1"/>
              <a:t>المستوى</a:t>
            </a:r>
            <a:r>
              <a:rPr dirty="0"/>
              <a:t> </a:t>
            </a:r>
            <a:r>
              <a:rPr dirty="0" err="1"/>
              <a:t>الوطني</a:t>
            </a:r>
            <a:r>
              <a:rPr dirty="0"/>
              <a:t>، </a:t>
            </a:r>
            <a:r>
              <a:rPr dirty="0" err="1"/>
              <a:t>تحليلًا</a:t>
            </a:r>
            <a:r>
              <a:rPr dirty="0"/>
              <a:t> </a:t>
            </a:r>
            <a:r>
              <a:rPr dirty="0" err="1"/>
              <a:t>وبائيًّا</a:t>
            </a:r>
            <a:r>
              <a:rPr dirty="0"/>
              <a:t> </a:t>
            </a:r>
            <a:r>
              <a:rPr dirty="0" err="1"/>
              <a:t>منتظمًا</a:t>
            </a:r>
            <a:r>
              <a:rPr dirty="0"/>
              <a:t>، </a:t>
            </a:r>
            <a:r>
              <a:rPr dirty="0" err="1"/>
              <a:t>لوصف</a:t>
            </a:r>
            <a:r>
              <a:rPr dirty="0"/>
              <a:t> </a:t>
            </a:r>
            <a:r>
              <a:rPr dirty="0" err="1"/>
              <a:t>أو</a:t>
            </a:r>
            <a:r>
              <a:rPr dirty="0"/>
              <a:t> </a:t>
            </a:r>
            <a:r>
              <a:rPr dirty="0" err="1"/>
              <a:t>تحديد</a:t>
            </a:r>
            <a:r>
              <a:rPr dirty="0"/>
              <a:t> </a:t>
            </a:r>
            <a:r>
              <a:rPr dirty="0" err="1"/>
              <a:t>الخصائص</a:t>
            </a:r>
            <a:r>
              <a:rPr dirty="0"/>
              <a:t> </a:t>
            </a:r>
            <a:r>
              <a:rPr dirty="0" err="1"/>
              <a:t>الوبائية</a:t>
            </a:r>
            <a:r>
              <a:rPr dirty="0"/>
              <a:t> </a:t>
            </a:r>
            <a:r>
              <a:rPr dirty="0" err="1"/>
              <a:t>ورصد</a:t>
            </a:r>
            <a:r>
              <a:rPr dirty="0"/>
              <a:t> </a:t>
            </a:r>
            <a:r>
              <a:rPr dirty="0" err="1"/>
              <a:t>تطوُّر</a:t>
            </a:r>
            <a:r>
              <a:rPr dirty="0"/>
              <a:t> </a:t>
            </a:r>
            <a:r>
              <a:rPr dirty="0" err="1"/>
              <a:t>الفاشية</a:t>
            </a:r>
            <a:r>
              <a:rPr dirty="0"/>
              <a:t>.</a:t>
            </a:r>
          </a:p>
        </p:txBody>
      </p:sp>
    </p:spTree>
    <p:extLst>
      <p:ext uri="{BB962C8B-B14F-4D97-AF65-F5344CB8AC3E}">
        <p14:creationId xmlns:p14="http://schemas.microsoft.com/office/powerpoint/2010/main" val="179857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 name="Shape 70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701" name="Shape 701"/>
          <p:cNvSpPr>
            <a:spLocks noGrp="1"/>
          </p:cNvSpPr>
          <p:nvPr>
            <p:ph type="body" sz="quarter" idx="1"/>
          </p:nvPr>
        </p:nvSpPr>
        <p:spPr>
          <a:prstGeom prst="rect">
            <a:avLst/>
          </a:prstGeom>
        </p:spPr>
        <p:txBody>
          <a:bodyPr rtlCol="1"/>
          <a:lstStyle/>
          <a:p>
            <a:pPr rtl="1">
              <a:lnSpc>
                <a:spcPct val="80000"/>
              </a:lnSpc>
              <a:defRPr>
                <a:solidFill>
                  <a:srgbClr val="FF0000"/>
                </a:solidFill>
              </a:defRPr>
            </a:pPr>
            <a:r>
              <a:rPr dirty="0" err="1"/>
              <a:t>قد</a:t>
            </a:r>
            <a:r>
              <a:rPr dirty="0"/>
              <a:t> </a:t>
            </a:r>
            <a:r>
              <a:rPr dirty="0" err="1"/>
              <a:t>يُطلَب</a:t>
            </a:r>
            <a:r>
              <a:rPr dirty="0"/>
              <a:t> </a:t>
            </a:r>
            <a:r>
              <a:rPr dirty="0" err="1"/>
              <a:t>من</a:t>
            </a:r>
            <a:r>
              <a:rPr dirty="0"/>
              <a:t> </a:t>
            </a:r>
            <a:r>
              <a:rPr dirty="0" err="1"/>
              <a:t>مديري</a:t>
            </a:r>
            <a:r>
              <a:rPr dirty="0"/>
              <a:t> </a:t>
            </a:r>
            <a:r>
              <a:rPr dirty="0" err="1"/>
              <a:t>البيانات</a:t>
            </a:r>
            <a:r>
              <a:rPr dirty="0"/>
              <a:t> </a:t>
            </a:r>
            <a:r>
              <a:rPr dirty="0" err="1"/>
              <a:t>تقديم</a:t>
            </a:r>
            <a:r>
              <a:rPr dirty="0"/>
              <a:t> </a:t>
            </a:r>
            <a:r>
              <a:rPr dirty="0" err="1"/>
              <a:t>معلومات</a:t>
            </a:r>
            <a:r>
              <a:rPr dirty="0"/>
              <a:t>، </a:t>
            </a:r>
            <a:r>
              <a:rPr dirty="0" err="1"/>
              <a:t>مثل</a:t>
            </a:r>
            <a:r>
              <a:rPr dirty="0"/>
              <a:t> </a:t>
            </a:r>
            <a:r>
              <a:rPr dirty="0" err="1"/>
              <a:t>عدد</a:t>
            </a:r>
            <a:r>
              <a:rPr dirty="0"/>
              <a:t> </a:t>
            </a:r>
            <a:r>
              <a:rPr dirty="0" err="1"/>
              <a:t>الحالات</a:t>
            </a:r>
            <a:r>
              <a:rPr dirty="0"/>
              <a:t>، </a:t>
            </a:r>
            <a:r>
              <a:rPr dirty="0" err="1"/>
              <a:t>والمنحنيات</a:t>
            </a:r>
            <a:r>
              <a:rPr dirty="0"/>
              <a:t> </a:t>
            </a:r>
            <a:r>
              <a:rPr dirty="0" err="1"/>
              <a:t>الوبائية</a:t>
            </a:r>
            <a:r>
              <a:rPr dirty="0"/>
              <a:t>، </a:t>
            </a:r>
            <a:r>
              <a:rPr dirty="0" err="1"/>
              <a:t>إلى</a:t>
            </a:r>
            <a:r>
              <a:rPr dirty="0"/>
              <a:t> </a:t>
            </a:r>
            <a:r>
              <a:rPr dirty="0" err="1"/>
              <a:t>غير</a:t>
            </a:r>
            <a:r>
              <a:rPr dirty="0"/>
              <a:t> </a:t>
            </a:r>
            <a:r>
              <a:rPr dirty="0" err="1"/>
              <a:t>ذلك</a:t>
            </a:r>
            <a:r>
              <a:rPr dirty="0"/>
              <a:t>، </a:t>
            </a:r>
            <a:r>
              <a:rPr dirty="0" err="1"/>
              <a:t>ولكن</a:t>
            </a:r>
            <a:r>
              <a:rPr dirty="0"/>
              <a:t> </a:t>
            </a:r>
            <a:r>
              <a:rPr dirty="0" err="1"/>
              <a:t>لا</a:t>
            </a:r>
            <a:r>
              <a:rPr dirty="0"/>
              <a:t> </a:t>
            </a:r>
            <a:r>
              <a:rPr dirty="0" err="1"/>
              <a:t>يُنتظر</a:t>
            </a:r>
            <a:r>
              <a:rPr dirty="0"/>
              <a:t> </a:t>
            </a:r>
            <a:r>
              <a:rPr dirty="0" err="1"/>
              <a:t>منهم</a:t>
            </a:r>
            <a:r>
              <a:rPr dirty="0"/>
              <a:t> </a:t>
            </a:r>
            <a:r>
              <a:rPr dirty="0" err="1"/>
              <a:t>عمومًا</a:t>
            </a:r>
            <a:r>
              <a:rPr dirty="0"/>
              <a:t> </a:t>
            </a:r>
            <a:r>
              <a:rPr dirty="0" err="1"/>
              <a:t>كتابة</a:t>
            </a:r>
            <a:r>
              <a:rPr dirty="0"/>
              <a:t> </a:t>
            </a:r>
            <a:r>
              <a:rPr dirty="0" err="1"/>
              <a:t>تقارير</a:t>
            </a:r>
            <a:r>
              <a:rPr dirty="0"/>
              <a:t> </a:t>
            </a:r>
            <a:r>
              <a:rPr dirty="0" err="1"/>
              <a:t>الحالة</a:t>
            </a:r>
            <a:r>
              <a:rPr dirty="0"/>
              <a:t>*</a:t>
            </a:r>
          </a:p>
          <a:p>
            <a:pPr rtl="1">
              <a:defRPr sz="2400"/>
            </a:pPr>
            <a:r>
              <a:rPr dirty="0" err="1"/>
              <a:t>يمكن</a:t>
            </a:r>
            <a:r>
              <a:rPr dirty="0"/>
              <a:t> </a:t>
            </a:r>
            <a:r>
              <a:rPr dirty="0" err="1"/>
              <a:t>أن</a:t>
            </a:r>
            <a:r>
              <a:rPr dirty="0"/>
              <a:t> </a:t>
            </a:r>
            <a:r>
              <a:rPr dirty="0" err="1"/>
              <a:t>تكون</a:t>
            </a:r>
            <a:r>
              <a:rPr dirty="0"/>
              <a:t> </a:t>
            </a:r>
            <a:r>
              <a:rPr dirty="0" err="1"/>
              <a:t>تقارير</a:t>
            </a:r>
            <a:r>
              <a:rPr dirty="0"/>
              <a:t> </a:t>
            </a:r>
            <a:r>
              <a:rPr dirty="0" err="1"/>
              <a:t>الحالة</a:t>
            </a:r>
            <a:r>
              <a:rPr dirty="0"/>
              <a:t> </a:t>
            </a:r>
            <a:r>
              <a:rPr dirty="0" err="1"/>
              <a:t>يومية</a:t>
            </a:r>
            <a:r>
              <a:rPr dirty="0"/>
              <a:t> </a:t>
            </a:r>
            <a:r>
              <a:rPr dirty="0" err="1"/>
              <a:t>أو</a:t>
            </a:r>
            <a:r>
              <a:rPr dirty="0"/>
              <a:t> </a:t>
            </a:r>
            <a:r>
              <a:rPr dirty="0" err="1"/>
              <a:t>أسبوعية</a:t>
            </a:r>
            <a:r>
              <a:rPr dirty="0"/>
              <a:t> </a:t>
            </a:r>
            <a:r>
              <a:rPr dirty="0" err="1"/>
              <a:t>أو</a:t>
            </a:r>
            <a:r>
              <a:rPr dirty="0"/>
              <a:t> </a:t>
            </a:r>
            <a:r>
              <a:rPr dirty="0" err="1"/>
              <a:t>غير</a:t>
            </a:r>
            <a:r>
              <a:rPr dirty="0"/>
              <a:t> </a:t>
            </a:r>
            <a:r>
              <a:rPr dirty="0" err="1"/>
              <a:t>ذلك</a:t>
            </a:r>
            <a:r>
              <a:rPr dirty="0"/>
              <a:t>.</a:t>
            </a:r>
          </a:p>
          <a:p>
            <a:pPr rtl="1">
              <a:defRPr sz="2400"/>
            </a:pPr>
            <a:r>
              <a:rPr dirty="0" err="1"/>
              <a:t>ووتيرة</a:t>
            </a:r>
            <a:r>
              <a:rPr dirty="0"/>
              <a:t> </a:t>
            </a:r>
            <a:r>
              <a:rPr dirty="0" err="1"/>
              <a:t>رفع</a:t>
            </a:r>
            <a:r>
              <a:rPr dirty="0"/>
              <a:t> </a:t>
            </a:r>
            <a:r>
              <a:rPr dirty="0" err="1"/>
              <a:t>هذه</a:t>
            </a:r>
            <a:r>
              <a:rPr dirty="0"/>
              <a:t> </a:t>
            </a:r>
            <a:r>
              <a:rPr dirty="0" err="1"/>
              <a:t>التقارير</a:t>
            </a:r>
            <a:r>
              <a:rPr dirty="0"/>
              <a:t>:</a:t>
            </a:r>
          </a:p>
          <a:p>
            <a:pPr marL="285750" indent="-285750" rtl="1">
              <a:defRPr sz="2400"/>
            </a:pPr>
            <a:r>
              <a:rPr dirty="0" err="1"/>
              <a:t>تتحدَّد</a:t>
            </a:r>
            <a:r>
              <a:rPr dirty="0"/>
              <a:t> </a:t>
            </a:r>
            <a:r>
              <a:rPr dirty="0" err="1"/>
              <a:t>في</a:t>
            </a:r>
            <a:r>
              <a:rPr dirty="0"/>
              <a:t> </a:t>
            </a:r>
            <a:r>
              <a:rPr dirty="0" err="1"/>
              <a:t>بداية</a:t>
            </a:r>
            <a:r>
              <a:rPr dirty="0"/>
              <a:t> </a:t>
            </a:r>
            <a:r>
              <a:rPr dirty="0" err="1"/>
              <a:t>حالة</a:t>
            </a:r>
            <a:r>
              <a:rPr dirty="0"/>
              <a:t> </a:t>
            </a:r>
            <a:r>
              <a:rPr dirty="0" err="1"/>
              <a:t>الطوارئ</a:t>
            </a:r>
            <a:r>
              <a:rPr dirty="0"/>
              <a:t> </a:t>
            </a:r>
            <a:r>
              <a:rPr dirty="0" err="1"/>
              <a:t>وفقًا</a:t>
            </a:r>
            <a:r>
              <a:rPr dirty="0"/>
              <a:t> </a:t>
            </a:r>
            <a:r>
              <a:rPr dirty="0" err="1"/>
              <a:t>لطبيعتها</a:t>
            </a:r>
            <a:r>
              <a:rPr lang="ar-EG" dirty="0"/>
              <a:t>.</a:t>
            </a:r>
            <a:endParaRPr dirty="0"/>
          </a:p>
          <a:p>
            <a:pPr marL="285750" indent="-285750" rtl="1">
              <a:defRPr sz="2400"/>
            </a:pPr>
            <a:r>
              <a:rPr dirty="0" err="1"/>
              <a:t>تُراجع</a:t>
            </a:r>
            <a:r>
              <a:rPr dirty="0"/>
              <a:t> </a:t>
            </a:r>
            <a:r>
              <a:rPr dirty="0" err="1"/>
              <a:t>مع</a:t>
            </a:r>
            <a:r>
              <a:rPr dirty="0"/>
              <a:t> </a:t>
            </a:r>
            <a:r>
              <a:rPr dirty="0" err="1"/>
              <a:t>مرور</a:t>
            </a:r>
            <a:r>
              <a:rPr dirty="0"/>
              <a:t> </a:t>
            </a:r>
            <a:r>
              <a:rPr dirty="0" err="1"/>
              <a:t>الوقت</a:t>
            </a:r>
            <a:r>
              <a:rPr dirty="0"/>
              <a:t>.</a:t>
            </a:r>
            <a:endParaRPr sz="2800" dirty="0"/>
          </a:p>
          <a:p>
            <a:pPr marL="628650" lvl="1" indent="-285750" rtl="1">
              <a:buSzPct val="100000"/>
              <a:buFont typeface="Courier New"/>
              <a:buChar char="o"/>
              <a:defRPr sz="2000"/>
            </a:pPr>
            <a:r>
              <a:rPr dirty="0" err="1"/>
              <a:t>تكون</a:t>
            </a:r>
            <a:r>
              <a:rPr dirty="0"/>
              <a:t> </a:t>
            </a:r>
            <a:r>
              <a:rPr dirty="0" err="1"/>
              <a:t>أكثر</a:t>
            </a:r>
            <a:r>
              <a:rPr dirty="0"/>
              <a:t> </a:t>
            </a:r>
            <a:r>
              <a:rPr dirty="0" err="1"/>
              <a:t>تواترًا</a:t>
            </a:r>
            <a:r>
              <a:rPr dirty="0"/>
              <a:t> </a:t>
            </a:r>
            <a:r>
              <a:rPr dirty="0" err="1"/>
              <a:t>في</a:t>
            </a:r>
            <a:r>
              <a:rPr dirty="0"/>
              <a:t> </a:t>
            </a:r>
            <a:r>
              <a:rPr dirty="0" err="1"/>
              <a:t>البداية</a:t>
            </a:r>
            <a:r>
              <a:rPr lang="ar-EG" dirty="0"/>
              <a:t>: </a:t>
            </a:r>
            <a:r>
              <a:rPr dirty="0" err="1"/>
              <a:t>يوميًا</a:t>
            </a:r>
            <a:r>
              <a:rPr dirty="0"/>
              <a:t>، </a:t>
            </a:r>
            <a:r>
              <a:rPr dirty="0" err="1"/>
              <a:t>أو</a:t>
            </a:r>
            <a:r>
              <a:rPr dirty="0"/>
              <a:t> </a:t>
            </a:r>
            <a:r>
              <a:rPr dirty="0" err="1"/>
              <a:t>مرةً</a:t>
            </a:r>
            <a:r>
              <a:rPr dirty="0"/>
              <a:t> </a:t>
            </a:r>
            <a:r>
              <a:rPr dirty="0" err="1"/>
              <a:t>واحدةً</a:t>
            </a:r>
            <a:r>
              <a:rPr dirty="0"/>
              <a:t> </a:t>
            </a:r>
            <a:r>
              <a:rPr dirty="0" err="1"/>
              <a:t>كل</a:t>
            </a:r>
            <a:r>
              <a:rPr dirty="0"/>
              <a:t> </a:t>
            </a:r>
            <a:r>
              <a:rPr dirty="0" err="1"/>
              <a:t>يومين</a:t>
            </a:r>
            <a:r>
              <a:rPr dirty="0"/>
              <a:t>.</a:t>
            </a:r>
          </a:p>
          <a:p>
            <a:pPr marL="628650" lvl="1" indent="-285750" rtl="1">
              <a:buSzPct val="100000"/>
              <a:buFont typeface="Courier New"/>
              <a:buChar char="o"/>
              <a:defRPr sz="2000"/>
            </a:pPr>
            <a:r>
              <a:rPr dirty="0" err="1"/>
              <a:t>عندما</a:t>
            </a:r>
            <a:r>
              <a:rPr dirty="0"/>
              <a:t> </a:t>
            </a:r>
            <a:r>
              <a:rPr dirty="0" err="1"/>
              <a:t>تصبح</a:t>
            </a:r>
            <a:r>
              <a:rPr dirty="0"/>
              <a:t> </a:t>
            </a:r>
            <a:r>
              <a:rPr dirty="0" err="1"/>
              <a:t>حالة</a:t>
            </a:r>
            <a:r>
              <a:rPr dirty="0"/>
              <a:t> </a:t>
            </a:r>
            <a:r>
              <a:rPr dirty="0" err="1"/>
              <a:t>الطوارئ</a:t>
            </a:r>
            <a:r>
              <a:rPr dirty="0"/>
              <a:t> </a:t>
            </a:r>
            <a:r>
              <a:rPr dirty="0" err="1"/>
              <a:t>والاستجابة</a:t>
            </a:r>
            <a:r>
              <a:rPr dirty="0"/>
              <a:t> </a:t>
            </a:r>
            <a:r>
              <a:rPr dirty="0" err="1"/>
              <a:t>في</a:t>
            </a:r>
            <a:r>
              <a:rPr dirty="0"/>
              <a:t> </a:t>
            </a:r>
            <a:r>
              <a:rPr dirty="0" err="1"/>
              <a:t>نمط</a:t>
            </a:r>
            <a:r>
              <a:rPr dirty="0"/>
              <a:t> </a:t>
            </a:r>
            <a:r>
              <a:rPr dirty="0" err="1"/>
              <a:t>يمكن</a:t>
            </a:r>
            <a:r>
              <a:rPr dirty="0"/>
              <a:t> </a:t>
            </a:r>
            <a:r>
              <a:rPr dirty="0" err="1"/>
              <a:t>التنبؤ</a:t>
            </a:r>
            <a:r>
              <a:rPr dirty="0"/>
              <a:t> </a:t>
            </a:r>
            <a:r>
              <a:rPr dirty="0" err="1"/>
              <a:t>به</a:t>
            </a:r>
            <a:r>
              <a:rPr lang="ar-EG" dirty="0"/>
              <a:t>: </a:t>
            </a:r>
            <a:r>
              <a:rPr dirty="0" err="1"/>
              <a:t>مرتين</a:t>
            </a:r>
            <a:r>
              <a:rPr dirty="0"/>
              <a:t> </a:t>
            </a:r>
            <a:r>
              <a:rPr dirty="0" err="1"/>
              <a:t>أسبوعيًا</a:t>
            </a:r>
            <a:r>
              <a:rPr dirty="0"/>
              <a:t>. </a:t>
            </a:r>
          </a:p>
          <a:p>
            <a:pPr marL="628650" lvl="1" indent="-285750" rtl="1">
              <a:buSzPct val="100000"/>
              <a:buFont typeface="Courier New"/>
              <a:buChar char="o"/>
              <a:defRPr sz="2000"/>
            </a:pPr>
            <a:r>
              <a:rPr dirty="0" err="1"/>
              <a:t>مع</a:t>
            </a:r>
            <a:r>
              <a:rPr dirty="0"/>
              <a:t> </a:t>
            </a:r>
            <a:r>
              <a:rPr dirty="0" err="1"/>
              <a:t>استقرار</a:t>
            </a:r>
            <a:r>
              <a:rPr dirty="0"/>
              <a:t> </a:t>
            </a:r>
            <a:r>
              <a:rPr dirty="0" err="1"/>
              <a:t>حالة</a:t>
            </a:r>
            <a:r>
              <a:rPr dirty="0"/>
              <a:t> </a:t>
            </a:r>
            <a:r>
              <a:rPr dirty="0" err="1"/>
              <a:t>الطوارئ</a:t>
            </a:r>
            <a:r>
              <a:rPr dirty="0"/>
              <a:t> </a:t>
            </a:r>
            <a:r>
              <a:rPr dirty="0" err="1"/>
              <a:t>تدريجيًا</a:t>
            </a:r>
            <a:r>
              <a:rPr lang="ar-EG" dirty="0"/>
              <a:t>: </a:t>
            </a:r>
            <a:r>
              <a:rPr dirty="0" err="1"/>
              <a:t>مرةً</a:t>
            </a:r>
            <a:r>
              <a:rPr dirty="0"/>
              <a:t> </a:t>
            </a:r>
            <a:r>
              <a:rPr dirty="0" err="1"/>
              <a:t>واحدةً</a:t>
            </a:r>
            <a:r>
              <a:rPr dirty="0"/>
              <a:t> </a:t>
            </a:r>
            <a:r>
              <a:rPr dirty="0" err="1"/>
              <a:t>في</a:t>
            </a:r>
            <a:r>
              <a:rPr dirty="0"/>
              <a:t> </a:t>
            </a:r>
            <a:r>
              <a:rPr dirty="0" err="1"/>
              <a:t>الأسبوع</a:t>
            </a:r>
            <a:r>
              <a:rPr dirty="0"/>
              <a:t>، </a:t>
            </a:r>
            <a:r>
              <a:rPr dirty="0" err="1"/>
              <a:t>ثم</a:t>
            </a:r>
            <a:r>
              <a:rPr dirty="0"/>
              <a:t> </a:t>
            </a:r>
            <a:r>
              <a:rPr dirty="0" err="1"/>
              <a:t>مرةً</a:t>
            </a:r>
            <a:r>
              <a:rPr dirty="0"/>
              <a:t> </a:t>
            </a:r>
            <a:r>
              <a:rPr dirty="0" err="1"/>
              <a:t>واحدةً</a:t>
            </a:r>
            <a:r>
              <a:rPr dirty="0"/>
              <a:t> </a:t>
            </a:r>
            <a:r>
              <a:rPr dirty="0" err="1"/>
              <a:t>كل</a:t>
            </a:r>
            <a:r>
              <a:rPr dirty="0"/>
              <a:t> </a:t>
            </a:r>
            <a:r>
              <a:rPr dirty="0" err="1"/>
              <a:t>أسبوعين</a:t>
            </a:r>
            <a:r>
              <a:rPr dirty="0"/>
              <a:t>.</a:t>
            </a:r>
          </a:p>
          <a:p>
            <a:pPr marL="628650" lvl="1" indent="-285750" rtl="1">
              <a:buSzPct val="100000"/>
              <a:buFont typeface="Courier New"/>
              <a:buChar char="o"/>
              <a:defRPr sz="2000"/>
            </a:pPr>
            <a:r>
              <a:rPr dirty="0" err="1"/>
              <a:t>في</a:t>
            </a:r>
            <a:r>
              <a:rPr dirty="0"/>
              <a:t> </a:t>
            </a:r>
            <a:r>
              <a:rPr dirty="0" err="1"/>
              <a:t>حالة</a:t>
            </a:r>
            <a:r>
              <a:rPr dirty="0"/>
              <a:t> </a:t>
            </a:r>
            <a:r>
              <a:rPr dirty="0" err="1"/>
              <a:t>الطوارئ</a:t>
            </a:r>
            <a:r>
              <a:rPr dirty="0"/>
              <a:t> </a:t>
            </a:r>
            <a:r>
              <a:rPr dirty="0" err="1"/>
              <a:t>الممتدة</a:t>
            </a:r>
            <a:r>
              <a:rPr lang="ar-EG" dirty="0"/>
              <a:t>: </a:t>
            </a:r>
            <a:r>
              <a:rPr dirty="0" err="1"/>
              <a:t>مرةً</a:t>
            </a:r>
            <a:r>
              <a:rPr dirty="0"/>
              <a:t> </a:t>
            </a:r>
            <a:r>
              <a:rPr dirty="0" err="1"/>
              <a:t>واحدةً</a:t>
            </a:r>
            <a:r>
              <a:rPr dirty="0"/>
              <a:t> </a:t>
            </a:r>
            <a:r>
              <a:rPr dirty="0" err="1"/>
              <a:t>كل</a:t>
            </a:r>
            <a:r>
              <a:rPr dirty="0"/>
              <a:t> </a:t>
            </a:r>
            <a:r>
              <a:rPr dirty="0" err="1"/>
              <a:t>شهر</a:t>
            </a:r>
            <a:r>
              <a:rPr dirty="0"/>
              <a:t>.</a:t>
            </a:r>
          </a:p>
          <a:p>
            <a:pPr lvl="1" indent="400050" rtl="1">
              <a:defRPr sz="2000">
                <a:solidFill>
                  <a:srgbClr val="FF0000"/>
                </a:solidFill>
              </a:defRPr>
            </a:pPr>
            <a:endParaRPr dirty="0"/>
          </a:p>
          <a:p>
            <a:pPr lvl="1" indent="400050" algn="l" rtl="0">
              <a:defRPr sz="2000"/>
            </a:pPr>
            <a:r>
              <a:rPr lang="ar" u="sng" dirty="0">
                <a:solidFill>
                  <a:srgbClr val="0563C1"/>
                </a:solidFill>
                <a:uFill>
                  <a:solidFill>
                    <a:srgbClr val="0563C1"/>
                  </a:solidFill>
                </a:uFill>
                <a:hlinkClick r:id="rId3"/>
              </a:rPr>
              <a:t>https://www.careemergencytoolkit.org/meal/42-information-management/4-situation-reports-sitreps/</a:t>
            </a:r>
            <a:r>
              <a:rPr dirty="0"/>
              <a:t> </a:t>
            </a:r>
            <a:endParaRPr sz="3600" dirty="0"/>
          </a:p>
          <a:p>
            <a:pPr rtl="1">
              <a:lnSpc>
                <a:spcPct val="80000"/>
              </a:lnSpc>
              <a:defRPr>
                <a:solidFill>
                  <a:srgbClr val="FF0000"/>
                </a:solidFill>
              </a:defRPr>
            </a:pPr>
            <a:endParaRPr sz="3600" dirty="0"/>
          </a:p>
          <a:p>
            <a:pPr lvl="1" indent="457200" rtl="1"/>
            <a:endParaRPr sz="3600" dirty="0"/>
          </a:p>
          <a:p>
            <a:pPr rtl="1"/>
            <a:endParaRPr sz="3600" dirty="0"/>
          </a:p>
        </p:txBody>
      </p:sp>
    </p:spTree>
    <p:extLst>
      <p:ext uri="{BB962C8B-B14F-4D97-AF65-F5344CB8AC3E}">
        <p14:creationId xmlns:p14="http://schemas.microsoft.com/office/powerpoint/2010/main" val="4149635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 name="Shape 72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724" name="Shape 724"/>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899562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6" name="Shape 276"/>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811333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5" name="Shape 285"/>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570991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1" name="Shape 291"/>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179598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1" name="Shape 311"/>
          <p:cNvSpPr>
            <a:spLocks noGrp="1"/>
          </p:cNvSpPr>
          <p:nvPr>
            <p:ph type="body" sz="quarter" idx="1"/>
          </p:nvPr>
        </p:nvSpPr>
        <p:spPr>
          <a:prstGeom prst="rect">
            <a:avLst/>
          </a:prstGeom>
        </p:spPr>
        <p:txBody>
          <a:bodyPr rtlCol="1"/>
          <a:lstStyle/>
          <a:p>
            <a:pPr rtl="1"/>
            <a:r>
              <a:rPr dirty="0" err="1"/>
              <a:t>نتلقى</a:t>
            </a:r>
            <a:r>
              <a:rPr dirty="0"/>
              <a:t> </a:t>
            </a:r>
            <a:r>
              <a:rPr dirty="0" err="1"/>
              <a:t>البيانات</a:t>
            </a:r>
            <a:r>
              <a:rPr dirty="0"/>
              <a:t> </a:t>
            </a:r>
            <a:r>
              <a:rPr dirty="0" err="1"/>
              <a:t>من</a:t>
            </a:r>
            <a:r>
              <a:rPr dirty="0"/>
              <a:t> </a:t>
            </a:r>
            <a:r>
              <a:rPr dirty="0" err="1"/>
              <a:t>مصادر</a:t>
            </a:r>
            <a:r>
              <a:rPr dirty="0"/>
              <a:t> </a:t>
            </a:r>
            <a:r>
              <a:rPr dirty="0" err="1"/>
              <a:t>مختلفة</a:t>
            </a:r>
            <a:r>
              <a:rPr dirty="0"/>
              <a:t> </a:t>
            </a:r>
            <a:r>
              <a:rPr dirty="0" err="1"/>
              <a:t>في</a:t>
            </a:r>
            <a:r>
              <a:rPr dirty="0"/>
              <a:t> </a:t>
            </a:r>
            <a:r>
              <a:rPr dirty="0" err="1"/>
              <a:t>مجال</a:t>
            </a:r>
            <a:r>
              <a:rPr dirty="0"/>
              <a:t> </a:t>
            </a:r>
            <a:r>
              <a:rPr dirty="0" err="1"/>
              <a:t>الخصائص</a:t>
            </a:r>
            <a:r>
              <a:rPr dirty="0"/>
              <a:t> </a:t>
            </a:r>
            <a:r>
              <a:rPr dirty="0" err="1"/>
              <a:t>الوبائية</a:t>
            </a:r>
            <a:r>
              <a:rPr dirty="0"/>
              <a:t> </a:t>
            </a:r>
            <a:r>
              <a:rPr dirty="0" err="1"/>
              <a:t>الميدانية</a:t>
            </a:r>
            <a:r>
              <a:rPr dirty="0"/>
              <a:t>.</a:t>
            </a:r>
          </a:p>
          <a:p>
            <a:pPr rtl="1"/>
            <a:r>
              <a:rPr dirty="0" err="1"/>
              <a:t>هناك</a:t>
            </a:r>
            <a:r>
              <a:rPr dirty="0"/>
              <a:t> </a:t>
            </a:r>
            <a:r>
              <a:rPr dirty="0" err="1"/>
              <a:t>ثلاثة</a:t>
            </a:r>
            <a:r>
              <a:rPr dirty="0"/>
              <a:t> </a:t>
            </a:r>
            <a:r>
              <a:rPr dirty="0" err="1"/>
              <a:t>أنواع</a:t>
            </a:r>
            <a:r>
              <a:rPr dirty="0"/>
              <a:t> </a:t>
            </a:r>
            <a:r>
              <a:rPr dirty="0" err="1"/>
              <a:t>عامة</a:t>
            </a:r>
            <a:r>
              <a:rPr dirty="0"/>
              <a:t> </a:t>
            </a:r>
            <a:r>
              <a:rPr dirty="0" err="1"/>
              <a:t>من</a:t>
            </a:r>
            <a:r>
              <a:rPr dirty="0"/>
              <a:t> </a:t>
            </a:r>
            <a:r>
              <a:rPr dirty="0" err="1"/>
              <a:t>البيانات</a:t>
            </a:r>
            <a:r>
              <a:rPr dirty="0"/>
              <a:t> </a:t>
            </a:r>
            <a:r>
              <a:rPr dirty="0" err="1"/>
              <a:t>التي</a:t>
            </a:r>
            <a:r>
              <a:rPr dirty="0"/>
              <a:t> </a:t>
            </a:r>
            <a:r>
              <a:rPr dirty="0" err="1"/>
              <a:t>ينبغي</a:t>
            </a:r>
            <a:r>
              <a:rPr dirty="0"/>
              <a:t> </a:t>
            </a:r>
            <a:r>
              <a:rPr dirty="0" err="1"/>
              <a:t>تسجيلها</a:t>
            </a:r>
            <a:r>
              <a:rPr dirty="0"/>
              <a:t> </a:t>
            </a:r>
            <a:r>
              <a:rPr dirty="0" err="1"/>
              <a:t>ومعالجتها</a:t>
            </a:r>
            <a:r>
              <a:rPr dirty="0"/>
              <a:t> </a:t>
            </a:r>
            <a:r>
              <a:rPr dirty="0" err="1"/>
              <a:t>وعرضها</a:t>
            </a:r>
            <a:r>
              <a:rPr dirty="0"/>
              <a:t> </a:t>
            </a:r>
            <a:r>
              <a:rPr dirty="0" err="1"/>
              <a:t>بصورة</a:t>
            </a:r>
            <a:r>
              <a:rPr dirty="0"/>
              <a:t> </a:t>
            </a:r>
            <a:r>
              <a:rPr dirty="0" err="1"/>
              <a:t>روتينية</a:t>
            </a:r>
            <a:r>
              <a:rPr lang="ar-EG" dirty="0"/>
              <a:t>: </a:t>
            </a:r>
            <a:r>
              <a:rPr dirty="0" err="1"/>
              <a:t>بيانات</a:t>
            </a:r>
            <a:r>
              <a:rPr dirty="0"/>
              <a:t> </a:t>
            </a:r>
            <a:r>
              <a:rPr dirty="0" err="1"/>
              <a:t>مُحدَّدة</a:t>
            </a:r>
            <a:r>
              <a:rPr dirty="0"/>
              <a:t> </a:t>
            </a:r>
            <a:r>
              <a:rPr dirty="0" err="1"/>
              <a:t>الحدث</a:t>
            </a:r>
            <a:r>
              <a:rPr dirty="0"/>
              <a:t>، </a:t>
            </a:r>
            <a:r>
              <a:rPr dirty="0" err="1"/>
              <a:t>ومعلومات</a:t>
            </a:r>
            <a:r>
              <a:rPr dirty="0"/>
              <a:t> </a:t>
            </a:r>
            <a:r>
              <a:rPr dirty="0" err="1"/>
              <a:t>إدارة</a:t>
            </a:r>
            <a:r>
              <a:rPr dirty="0"/>
              <a:t> </a:t>
            </a:r>
            <a:r>
              <a:rPr dirty="0" err="1"/>
              <a:t>الأحداث</a:t>
            </a:r>
            <a:r>
              <a:rPr dirty="0"/>
              <a:t>، </a:t>
            </a:r>
            <a:r>
              <a:rPr dirty="0" err="1"/>
              <a:t>وبيانات</a:t>
            </a:r>
            <a:r>
              <a:rPr dirty="0"/>
              <a:t> </a:t>
            </a:r>
            <a:r>
              <a:rPr dirty="0" err="1"/>
              <a:t>مُحدَّدة</a:t>
            </a:r>
            <a:r>
              <a:rPr dirty="0"/>
              <a:t> </a:t>
            </a:r>
            <a:r>
              <a:rPr dirty="0" err="1"/>
              <a:t>السياق</a:t>
            </a:r>
            <a:r>
              <a:rPr lang="ar-EG" dirty="0"/>
              <a:t>. </a:t>
            </a:r>
            <a:r>
              <a:rPr dirty="0" err="1"/>
              <a:t>ونحن</a:t>
            </a:r>
            <a:r>
              <a:rPr dirty="0"/>
              <a:t> </a:t>
            </a:r>
            <a:r>
              <a:rPr dirty="0" err="1"/>
              <a:t>هنا</a:t>
            </a:r>
            <a:r>
              <a:rPr dirty="0"/>
              <a:t> </a:t>
            </a:r>
            <a:r>
              <a:rPr dirty="0" err="1"/>
              <a:t>نركز</a:t>
            </a:r>
            <a:r>
              <a:rPr dirty="0"/>
              <a:t> </a:t>
            </a:r>
            <a:r>
              <a:rPr dirty="0" err="1"/>
              <a:t>على</a:t>
            </a:r>
            <a:r>
              <a:rPr dirty="0"/>
              <a:t> </a:t>
            </a:r>
            <a:r>
              <a:rPr dirty="0" err="1"/>
              <a:t>البيانات</a:t>
            </a:r>
            <a:r>
              <a:rPr dirty="0"/>
              <a:t> </a:t>
            </a:r>
            <a:r>
              <a:rPr dirty="0" err="1"/>
              <a:t>المُحدَّدة</a:t>
            </a:r>
            <a:r>
              <a:rPr dirty="0"/>
              <a:t> </a:t>
            </a:r>
            <a:r>
              <a:rPr dirty="0" err="1"/>
              <a:t>الحدث</a:t>
            </a:r>
            <a:r>
              <a:rPr dirty="0"/>
              <a:t>.</a:t>
            </a:r>
          </a:p>
          <a:p>
            <a:pPr rtl="1"/>
            <a:endParaRPr dirty="0"/>
          </a:p>
          <a:p>
            <a:pPr rtl="1"/>
            <a:r>
              <a:rPr dirty="0" err="1"/>
              <a:t>نستخدم</a:t>
            </a:r>
            <a:r>
              <a:rPr dirty="0"/>
              <a:t> </a:t>
            </a:r>
            <a:r>
              <a:rPr dirty="0" err="1"/>
              <a:t>قواعد</a:t>
            </a:r>
            <a:r>
              <a:rPr dirty="0"/>
              <a:t> </a:t>
            </a:r>
            <a:r>
              <a:rPr dirty="0" err="1"/>
              <a:t>البيانات</a:t>
            </a:r>
            <a:r>
              <a:rPr dirty="0"/>
              <a:t> ل</a:t>
            </a:r>
            <a:r>
              <a:rPr lang="ar-EG" dirty="0"/>
              <a:t>تخزين</a:t>
            </a:r>
            <a:r>
              <a:rPr dirty="0"/>
              <a:t> </a:t>
            </a:r>
            <a:r>
              <a:rPr dirty="0" err="1"/>
              <a:t>بيانات</a:t>
            </a:r>
            <a:r>
              <a:rPr dirty="0"/>
              <a:t> </a:t>
            </a:r>
            <a:r>
              <a:rPr dirty="0" err="1"/>
              <a:t>الصحة</a:t>
            </a:r>
            <a:r>
              <a:rPr dirty="0"/>
              <a:t> </a:t>
            </a:r>
            <a:r>
              <a:rPr dirty="0" err="1"/>
              <a:t>العامة</a:t>
            </a:r>
            <a:r>
              <a:rPr dirty="0"/>
              <a:t>، </a:t>
            </a:r>
            <a:r>
              <a:rPr dirty="0" err="1"/>
              <a:t>وإدارتها</a:t>
            </a:r>
            <a:r>
              <a:rPr dirty="0"/>
              <a:t>، </a:t>
            </a:r>
            <a:r>
              <a:rPr dirty="0" err="1"/>
              <a:t>وتحليلها</a:t>
            </a:r>
            <a:r>
              <a:rPr lang="ar-EG" dirty="0"/>
              <a:t>. و</a:t>
            </a:r>
            <a:r>
              <a:rPr dirty="0" err="1"/>
              <a:t>يُعَد</a:t>
            </a:r>
            <a:r>
              <a:rPr dirty="0"/>
              <a:t> </a:t>
            </a:r>
            <a:r>
              <a:rPr dirty="0" err="1"/>
              <a:t>برنامج</a:t>
            </a:r>
            <a:r>
              <a:rPr dirty="0"/>
              <a:t> </a:t>
            </a:r>
            <a:r>
              <a:rPr dirty="0" err="1"/>
              <a:t>إكسل</a:t>
            </a:r>
            <a:r>
              <a:rPr dirty="0"/>
              <a:t> </a:t>
            </a:r>
            <a:r>
              <a:rPr dirty="0" err="1"/>
              <a:t>واحدًا</a:t>
            </a:r>
            <a:r>
              <a:rPr dirty="0"/>
              <a:t> </a:t>
            </a:r>
            <a:r>
              <a:rPr dirty="0" err="1"/>
              <a:t>من</a:t>
            </a:r>
            <a:r>
              <a:rPr dirty="0"/>
              <a:t> </a:t>
            </a:r>
            <a:r>
              <a:rPr dirty="0" err="1"/>
              <a:t>برامج</a:t>
            </a:r>
            <a:r>
              <a:rPr dirty="0"/>
              <a:t> </a:t>
            </a:r>
            <a:r>
              <a:rPr dirty="0" err="1"/>
              <a:t>الكمبيوتر</a:t>
            </a:r>
            <a:r>
              <a:rPr dirty="0"/>
              <a:t> </a:t>
            </a:r>
            <a:r>
              <a:rPr dirty="0" err="1"/>
              <a:t>القليلة</a:t>
            </a:r>
            <a:r>
              <a:rPr dirty="0"/>
              <a:t> </a:t>
            </a:r>
            <a:r>
              <a:rPr dirty="0" err="1"/>
              <a:t>التي</a:t>
            </a:r>
            <a:r>
              <a:rPr dirty="0"/>
              <a:t> </a:t>
            </a:r>
            <a:r>
              <a:rPr dirty="0" err="1"/>
              <a:t>يمكن</a:t>
            </a:r>
            <a:r>
              <a:rPr dirty="0"/>
              <a:t> </a:t>
            </a:r>
            <a:r>
              <a:rPr dirty="0" err="1"/>
              <a:t>أن</a:t>
            </a:r>
            <a:r>
              <a:rPr dirty="0"/>
              <a:t> </a:t>
            </a:r>
            <a:r>
              <a:rPr dirty="0" err="1"/>
              <a:t>نستخدمها</a:t>
            </a:r>
            <a:r>
              <a:rPr lang="ar-EG" dirty="0"/>
              <a:t>.</a:t>
            </a:r>
            <a:endParaRPr dirty="0"/>
          </a:p>
          <a:p>
            <a:pPr rtl="1"/>
            <a:endParaRPr dirty="0"/>
          </a:p>
        </p:txBody>
      </p:sp>
    </p:spTree>
    <p:extLst>
      <p:ext uri="{BB962C8B-B14F-4D97-AF65-F5344CB8AC3E}">
        <p14:creationId xmlns:p14="http://schemas.microsoft.com/office/powerpoint/2010/main" val="535414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80" name="Shape 380"/>
          <p:cNvSpPr>
            <a:spLocks noGrp="1"/>
          </p:cNvSpPr>
          <p:nvPr>
            <p:ph type="body" sz="quarter" idx="1"/>
          </p:nvPr>
        </p:nvSpPr>
        <p:spPr>
          <a:prstGeom prst="rect">
            <a:avLst/>
          </a:prstGeom>
        </p:spPr>
        <p:txBody>
          <a:bodyPr rtlCol="1"/>
          <a:lstStyle/>
          <a:p>
            <a:pPr marL="914400" lvl="1" indent="-457200" rtl="1">
              <a:lnSpc>
                <a:spcPct val="150000"/>
              </a:lnSpc>
              <a:buSzPct val="100000"/>
              <a:buAutoNum type="arabicPeriod"/>
              <a:defRPr sz="2200"/>
            </a:pPr>
            <a:r>
              <a:rPr dirty="0" err="1"/>
              <a:t>نُظُم</a:t>
            </a:r>
            <a:r>
              <a:rPr dirty="0"/>
              <a:t> </a:t>
            </a:r>
            <a:r>
              <a:rPr dirty="0" err="1"/>
              <a:t>الترصُّد</a:t>
            </a:r>
            <a:r>
              <a:rPr dirty="0"/>
              <a:t> </a:t>
            </a:r>
            <a:r>
              <a:rPr dirty="0" err="1"/>
              <a:t>الصحي</a:t>
            </a:r>
            <a:r>
              <a:rPr dirty="0"/>
              <a:t> </a:t>
            </a:r>
            <a:r>
              <a:rPr lang="ar-EG" dirty="0"/>
              <a:t>(</a:t>
            </a:r>
            <a:r>
              <a:rPr dirty="0" err="1"/>
              <a:t>مثل</a:t>
            </a:r>
            <a:r>
              <a:rPr dirty="0"/>
              <a:t> </a:t>
            </a:r>
            <a:r>
              <a:rPr dirty="0" err="1"/>
              <a:t>نُظُم</a:t>
            </a:r>
            <a:r>
              <a:rPr dirty="0"/>
              <a:t> </a:t>
            </a:r>
            <a:r>
              <a:rPr dirty="0" err="1"/>
              <a:t>المعلومات</a:t>
            </a:r>
            <a:r>
              <a:rPr dirty="0"/>
              <a:t> </a:t>
            </a:r>
            <a:r>
              <a:rPr dirty="0" err="1"/>
              <a:t>المُحدَّدة</a:t>
            </a:r>
            <a:r>
              <a:rPr dirty="0"/>
              <a:t> </a:t>
            </a:r>
            <a:r>
              <a:rPr dirty="0" err="1"/>
              <a:t>الموقع</a:t>
            </a:r>
            <a:r>
              <a:rPr dirty="0"/>
              <a:t>، </a:t>
            </a:r>
            <a:r>
              <a:rPr dirty="0" err="1"/>
              <a:t>ونظام</a:t>
            </a:r>
            <a:r>
              <a:rPr dirty="0"/>
              <a:t> </a:t>
            </a:r>
            <a:r>
              <a:rPr dirty="0" err="1"/>
              <a:t>المعلومات</a:t>
            </a:r>
            <a:r>
              <a:rPr dirty="0"/>
              <a:t> </a:t>
            </a:r>
            <a:r>
              <a:rPr dirty="0" err="1"/>
              <a:t>الصحية</a:t>
            </a:r>
            <a:r>
              <a:rPr dirty="0"/>
              <a:t> </a:t>
            </a:r>
            <a:r>
              <a:rPr dirty="0" err="1"/>
              <a:t>على</a:t>
            </a:r>
            <a:r>
              <a:rPr dirty="0"/>
              <a:t> </a:t>
            </a:r>
            <a:r>
              <a:rPr dirty="0" err="1"/>
              <a:t>مستوى</a:t>
            </a:r>
            <a:r>
              <a:rPr dirty="0"/>
              <a:t> </a:t>
            </a:r>
            <a:r>
              <a:rPr dirty="0" err="1"/>
              <a:t>المناطق</a:t>
            </a:r>
            <a:r>
              <a:rPr dirty="0"/>
              <a:t> (DHIS2)، </a:t>
            </a:r>
            <a:r>
              <a:rPr dirty="0" err="1"/>
              <a:t>ونُظُم</a:t>
            </a:r>
            <a:r>
              <a:rPr dirty="0"/>
              <a:t> </a:t>
            </a:r>
            <a:r>
              <a:rPr dirty="0" err="1"/>
              <a:t>تسجيل</a:t>
            </a:r>
            <a:r>
              <a:rPr dirty="0"/>
              <a:t> </a:t>
            </a:r>
            <a:r>
              <a:rPr dirty="0" err="1"/>
              <a:t>الأحوال</a:t>
            </a:r>
            <a:r>
              <a:rPr dirty="0"/>
              <a:t> </a:t>
            </a:r>
            <a:r>
              <a:rPr dirty="0" err="1"/>
              <a:t>المدنية</a:t>
            </a:r>
            <a:r>
              <a:rPr dirty="0"/>
              <a:t> </a:t>
            </a:r>
            <a:r>
              <a:rPr dirty="0" err="1"/>
              <a:t>والإحصاءات</a:t>
            </a:r>
            <a:r>
              <a:rPr dirty="0"/>
              <a:t> </a:t>
            </a:r>
            <a:r>
              <a:rPr dirty="0" err="1"/>
              <a:t>الحيوية</a:t>
            </a:r>
            <a:r>
              <a:rPr dirty="0"/>
              <a:t>، </a:t>
            </a:r>
            <a:r>
              <a:rPr dirty="0" err="1"/>
              <a:t>وبيانات</a:t>
            </a:r>
            <a:r>
              <a:rPr dirty="0"/>
              <a:t> </a:t>
            </a:r>
            <a:r>
              <a:rPr dirty="0" err="1"/>
              <a:t>التعداد</a:t>
            </a:r>
            <a:r>
              <a:rPr dirty="0"/>
              <a:t>، </a:t>
            </a:r>
            <a:r>
              <a:rPr dirty="0" err="1"/>
              <a:t>ومراكز</a:t>
            </a:r>
            <a:r>
              <a:rPr dirty="0"/>
              <a:t> </a:t>
            </a:r>
            <a:r>
              <a:rPr dirty="0" err="1"/>
              <a:t>عمليات</a:t>
            </a:r>
            <a:r>
              <a:rPr dirty="0"/>
              <a:t> </a:t>
            </a:r>
            <a:r>
              <a:rPr dirty="0" err="1"/>
              <a:t>الطوارئ</a:t>
            </a:r>
            <a:r>
              <a:rPr lang="ar-EG" dirty="0"/>
              <a:t>).</a:t>
            </a:r>
            <a:endParaRPr dirty="0"/>
          </a:p>
          <a:p>
            <a:pPr marL="914400" lvl="1" indent="-457200" rtl="1">
              <a:lnSpc>
                <a:spcPct val="150000"/>
              </a:lnSpc>
              <a:buSzPct val="100000"/>
              <a:buAutoNum type="arabicPeriod"/>
              <a:defRPr sz="2200"/>
            </a:pPr>
            <a:r>
              <a:rPr dirty="0" err="1"/>
              <a:t>السجلات</a:t>
            </a:r>
            <a:r>
              <a:rPr dirty="0"/>
              <a:t> </a:t>
            </a:r>
            <a:r>
              <a:rPr dirty="0" err="1"/>
              <a:t>الصحية</a:t>
            </a:r>
            <a:r>
              <a:rPr dirty="0"/>
              <a:t> </a:t>
            </a:r>
            <a:r>
              <a:rPr dirty="0" err="1"/>
              <a:t>الإلكترونية</a:t>
            </a:r>
            <a:r>
              <a:rPr dirty="0"/>
              <a:t> </a:t>
            </a:r>
            <a:r>
              <a:rPr lang="ar-EG" dirty="0"/>
              <a:t>والورقية..</a:t>
            </a:r>
            <a:endParaRPr dirty="0"/>
          </a:p>
          <a:p>
            <a:pPr marL="914400" lvl="1" indent="-457200" rtl="1">
              <a:lnSpc>
                <a:spcPct val="150000"/>
              </a:lnSpc>
              <a:buSzPct val="100000"/>
              <a:buAutoNum type="arabicPeriod"/>
              <a:defRPr sz="2200"/>
            </a:pPr>
            <a:r>
              <a:rPr dirty="0" err="1"/>
              <a:t>بيانات</a:t>
            </a:r>
            <a:r>
              <a:rPr dirty="0"/>
              <a:t> </a:t>
            </a:r>
            <a:r>
              <a:rPr dirty="0" err="1"/>
              <a:t>مسوحات</a:t>
            </a:r>
            <a:r>
              <a:rPr dirty="0"/>
              <a:t> </a:t>
            </a:r>
            <a:r>
              <a:rPr dirty="0" err="1"/>
              <a:t>الأُسر</a:t>
            </a:r>
            <a:r>
              <a:rPr dirty="0"/>
              <a:t> </a:t>
            </a:r>
            <a:r>
              <a:rPr dirty="0" err="1"/>
              <a:t>المعيشية</a:t>
            </a:r>
            <a:r>
              <a:rPr lang="ar-EG" dirty="0"/>
              <a:t>.</a:t>
            </a:r>
            <a:endParaRPr dirty="0"/>
          </a:p>
          <a:p>
            <a:pPr marL="914400" lvl="1" indent="-457200" rtl="1">
              <a:lnSpc>
                <a:spcPct val="150000"/>
              </a:lnSpc>
              <a:buSzPct val="100000"/>
              <a:buAutoNum type="arabicPeriod"/>
              <a:defRPr sz="2200"/>
            </a:pPr>
            <a:r>
              <a:rPr dirty="0" err="1"/>
              <a:t>البيانات</a:t>
            </a:r>
            <a:r>
              <a:rPr dirty="0"/>
              <a:t> </a:t>
            </a:r>
            <a:r>
              <a:rPr dirty="0" err="1"/>
              <a:t>الميدانية</a:t>
            </a:r>
            <a:r>
              <a:rPr lang="ar-EG" dirty="0"/>
              <a:t>.</a:t>
            </a:r>
            <a:endParaRPr dirty="0"/>
          </a:p>
          <a:p>
            <a:pPr marL="914400" lvl="1" indent="-457200" rtl="1">
              <a:lnSpc>
                <a:spcPct val="150000"/>
              </a:lnSpc>
              <a:buSzPct val="100000"/>
              <a:buAutoNum type="arabicPeriod"/>
              <a:defRPr sz="2200"/>
            </a:pPr>
            <a:r>
              <a:rPr dirty="0" err="1"/>
              <a:t>البيانات</a:t>
            </a:r>
            <a:r>
              <a:rPr dirty="0"/>
              <a:t> </a:t>
            </a:r>
            <a:r>
              <a:rPr dirty="0" err="1"/>
              <a:t>المختبرية</a:t>
            </a:r>
            <a:r>
              <a:rPr lang="ar-EG" dirty="0"/>
              <a:t>.</a:t>
            </a:r>
            <a:endParaRPr dirty="0"/>
          </a:p>
          <a:p>
            <a:pPr marL="914400" lvl="1" indent="-457200" rtl="1">
              <a:lnSpc>
                <a:spcPct val="150000"/>
              </a:lnSpc>
              <a:buSzPct val="100000"/>
              <a:buAutoNum type="arabicPeriod"/>
              <a:defRPr sz="2200"/>
            </a:pPr>
            <a:r>
              <a:rPr dirty="0" err="1"/>
              <a:t>بيانات</a:t>
            </a:r>
            <a:r>
              <a:rPr dirty="0"/>
              <a:t> </a:t>
            </a:r>
            <a:r>
              <a:rPr dirty="0" err="1"/>
              <a:t>جرد</a:t>
            </a:r>
            <a:r>
              <a:rPr dirty="0"/>
              <a:t> </a:t>
            </a:r>
            <a:r>
              <a:rPr dirty="0" err="1"/>
              <a:t>الموارد</a:t>
            </a:r>
            <a:r>
              <a:rPr lang="ar-EG" dirty="0"/>
              <a:t>.</a:t>
            </a:r>
            <a:endParaRPr dirty="0"/>
          </a:p>
          <a:p>
            <a:pPr marL="914400" lvl="1" indent="-457200" rtl="1">
              <a:lnSpc>
                <a:spcPct val="150000"/>
              </a:lnSpc>
              <a:buSzPct val="100000"/>
              <a:buAutoNum type="arabicPeriod"/>
              <a:defRPr sz="2200"/>
            </a:pPr>
            <a:r>
              <a:rPr dirty="0" err="1"/>
              <a:t>الترصُّد</a:t>
            </a:r>
            <a:r>
              <a:rPr dirty="0"/>
              <a:t> </a:t>
            </a:r>
            <a:r>
              <a:rPr dirty="0" err="1"/>
              <a:t>التشاركي</a:t>
            </a:r>
            <a:r>
              <a:rPr lang="ar-EG" dirty="0"/>
              <a:t>: </a:t>
            </a:r>
            <a:r>
              <a:rPr dirty="0" err="1"/>
              <a:t>تطبيقات</a:t>
            </a:r>
            <a:r>
              <a:rPr dirty="0"/>
              <a:t> </a:t>
            </a:r>
            <a:r>
              <a:rPr dirty="0" err="1"/>
              <a:t>التبليغ</a:t>
            </a:r>
            <a:r>
              <a:rPr dirty="0"/>
              <a:t> </a:t>
            </a:r>
            <a:r>
              <a:rPr dirty="0" err="1"/>
              <a:t>الذاتي</a:t>
            </a:r>
            <a:r>
              <a:rPr lang="ar-EG" dirty="0"/>
              <a:t>.</a:t>
            </a:r>
            <a:endParaRPr dirty="0"/>
          </a:p>
          <a:p>
            <a:pPr marL="914400" lvl="1" indent="-457200" rtl="1">
              <a:lnSpc>
                <a:spcPct val="150000"/>
              </a:lnSpc>
              <a:buSzPct val="100000"/>
              <a:buAutoNum type="arabicPeriod"/>
              <a:defRPr sz="2200"/>
            </a:pPr>
            <a:r>
              <a:rPr dirty="0" err="1"/>
              <a:t>بيانات</a:t>
            </a:r>
            <a:r>
              <a:rPr dirty="0"/>
              <a:t> </a:t>
            </a:r>
            <a:r>
              <a:rPr dirty="0" err="1"/>
              <a:t>نظام</a:t>
            </a:r>
            <a:r>
              <a:rPr dirty="0"/>
              <a:t> </a:t>
            </a:r>
            <a:r>
              <a:rPr dirty="0" err="1"/>
              <a:t>الإنذار</a:t>
            </a:r>
            <a:r>
              <a:rPr dirty="0"/>
              <a:t> </a:t>
            </a:r>
            <a:r>
              <a:rPr lang="ar-EG" dirty="0"/>
              <a:t>(</a:t>
            </a:r>
            <a:r>
              <a:rPr dirty="0" err="1"/>
              <a:t>الخط</a:t>
            </a:r>
            <a:r>
              <a:rPr dirty="0"/>
              <a:t> </a:t>
            </a:r>
            <a:r>
              <a:rPr dirty="0" err="1"/>
              <a:t>الساخ</a:t>
            </a:r>
            <a:r>
              <a:rPr lang="ar-EG" dirty="0"/>
              <a:t>ن).</a:t>
            </a:r>
            <a:endParaRPr dirty="0"/>
          </a:p>
        </p:txBody>
      </p:sp>
    </p:spTree>
    <p:extLst>
      <p:ext uri="{BB962C8B-B14F-4D97-AF65-F5344CB8AC3E}">
        <p14:creationId xmlns:p14="http://schemas.microsoft.com/office/powerpoint/2010/main" val="3213412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Shape 49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93" name="Shape 493"/>
          <p:cNvSpPr>
            <a:spLocks noGrp="1"/>
          </p:cNvSpPr>
          <p:nvPr>
            <p:ph type="body" sz="quarter" idx="1"/>
          </p:nvPr>
        </p:nvSpPr>
        <p:spPr>
          <a:prstGeom prst="rect">
            <a:avLst/>
          </a:prstGeom>
        </p:spPr>
        <p:txBody>
          <a:bodyPr rtlCol="1"/>
          <a:lstStyle/>
          <a:p>
            <a:pPr rtl="1"/>
            <a:r>
              <a:rPr dirty="0" err="1"/>
              <a:t>يتوافر</a:t>
            </a:r>
            <a:r>
              <a:rPr dirty="0"/>
              <a:t> </a:t>
            </a:r>
            <a:r>
              <a:rPr dirty="0" err="1"/>
              <a:t>العديد</a:t>
            </a:r>
            <a:r>
              <a:rPr dirty="0"/>
              <a:t> </a:t>
            </a:r>
            <a:r>
              <a:rPr dirty="0" err="1"/>
              <a:t>من</a:t>
            </a:r>
            <a:r>
              <a:rPr dirty="0"/>
              <a:t> </a:t>
            </a:r>
            <a:r>
              <a:rPr dirty="0" err="1"/>
              <a:t>أدوات</a:t>
            </a:r>
            <a:r>
              <a:rPr dirty="0"/>
              <a:t> </a:t>
            </a:r>
            <a:r>
              <a:rPr dirty="0" err="1"/>
              <a:t>جمع</a:t>
            </a:r>
            <a:r>
              <a:rPr dirty="0"/>
              <a:t> </a:t>
            </a:r>
            <a:r>
              <a:rPr dirty="0" err="1"/>
              <a:t>البيانات</a:t>
            </a:r>
            <a:r>
              <a:rPr dirty="0"/>
              <a:t> </a:t>
            </a:r>
            <a:r>
              <a:rPr dirty="0" err="1"/>
              <a:t>في</a:t>
            </a:r>
            <a:r>
              <a:rPr dirty="0"/>
              <a:t> </a:t>
            </a:r>
            <a:r>
              <a:rPr dirty="0" err="1"/>
              <a:t>الاستمارات</a:t>
            </a:r>
            <a:r>
              <a:rPr dirty="0"/>
              <a:t> </a:t>
            </a:r>
            <a:r>
              <a:rPr dirty="0" err="1"/>
              <a:t>الورقية</a:t>
            </a:r>
            <a:r>
              <a:rPr dirty="0"/>
              <a:t> </a:t>
            </a:r>
            <a:r>
              <a:rPr dirty="0" err="1"/>
              <a:t>والإلكترونية</a:t>
            </a:r>
            <a:r>
              <a:rPr lang="ar-EG" dirty="0"/>
              <a:t>. و</a:t>
            </a:r>
            <a:r>
              <a:rPr dirty="0" err="1"/>
              <a:t>ينبغي</a:t>
            </a:r>
            <a:r>
              <a:rPr dirty="0"/>
              <a:t> </a:t>
            </a:r>
            <a:r>
              <a:rPr dirty="0" err="1"/>
              <a:t>إعداد</a:t>
            </a:r>
            <a:r>
              <a:rPr dirty="0"/>
              <a:t> </a:t>
            </a:r>
            <a:r>
              <a:rPr dirty="0" err="1"/>
              <a:t>أو</a:t>
            </a:r>
            <a:r>
              <a:rPr dirty="0"/>
              <a:t> </a:t>
            </a:r>
            <a:r>
              <a:rPr dirty="0" err="1"/>
              <a:t>تكييف</a:t>
            </a:r>
            <a:r>
              <a:rPr dirty="0"/>
              <a:t> </a:t>
            </a:r>
            <a:r>
              <a:rPr dirty="0" err="1"/>
              <a:t>استمارات</a:t>
            </a:r>
            <a:r>
              <a:rPr dirty="0"/>
              <a:t> </a:t>
            </a:r>
            <a:r>
              <a:rPr dirty="0" err="1"/>
              <a:t>مناسبة</a:t>
            </a:r>
            <a:r>
              <a:rPr dirty="0"/>
              <a:t> </a:t>
            </a:r>
            <a:r>
              <a:rPr dirty="0" err="1"/>
              <a:t>خاصة</a:t>
            </a:r>
            <a:r>
              <a:rPr dirty="0"/>
              <a:t> </a:t>
            </a:r>
            <a:r>
              <a:rPr dirty="0" err="1"/>
              <a:t>بالبلد</a:t>
            </a:r>
            <a:r>
              <a:rPr dirty="0"/>
              <a:t> </a:t>
            </a:r>
            <a:r>
              <a:rPr dirty="0" err="1"/>
              <a:t>والاستجابة</a:t>
            </a:r>
            <a:r>
              <a:rPr dirty="0"/>
              <a:t>، </a:t>
            </a:r>
            <a:r>
              <a:rPr dirty="0" err="1"/>
              <a:t>بالتعاون</a:t>
            </a:r>
            <a:r>
              <a:rPr dirty="0"/>
              <a:t> </a:t>
            </a:r>
            <a:r>
              <a:rPr dirty="0" err="1"/>
              <a:t>مع</a:t>
            </a:r>
            <a:r>
              <a:rPr dirty="0"/>
              <a:t> </a:t>
            </a:r>
            <a:r>
              <a:rPr dirty="0" err="1"/>
              <a:t>المكتب</a:t>
            </a:r>
            <a:r>
              <a:rPr dirty="0"/>
              <a:t> </a:t>
            </a:r>
            <a:r>
              <a:rPr dirty="0" err="1"/>
              <a:t>الحكومي</a:t>
            </a:r>
            <a:r>
              <a:rPr dirty="0"/>
              <a:t> </a:t>
            </a:r>
            <a:r>
              <a:rPr dirty="0" err="1"/>
              <a:t>المختص</a:t>
            </a:r>
            <a:r>
              <a:rPr dirty="0"/>
              <a:t> </a:t>
            </a:r>
            <a:r>
              <a:rPr dirty="0" err="1"/>
              <a:t>ومنظمة</a:t>
            </a:r>
            <a:r>
              <a:rPr dirty="0"/>
              <a:t> </a:t>
            </a:r>
            <a:r>
              <a:rPr dirty="0" err="1"/>
              <a:t>الصحة</a:t>
            </a:r>
            <a:r>
              <a:rPr dirty="0"/>
              <a:t> </a:t>
            </a:r>
            <a:r>
              <a:rPr dirty="0" err="1"/>
              <a:t>العالمية</a:t>
            </a:r>
            <a:r>
              <a:rPr dirty="0"/>
              <a:t>.</a:t>
            </a:r>
          </a:p>
        </p:txBody>
      </p:sp>
    </p:spTree>
    <p:extLst>
      <p:ext uri="{BB962C8B-B14F-4D97-AF65-F5344CB8AC3E}">
        <p14:creationId xmlns:p14="http://schemas.microsoft.com/office/powerpoint/2010/main" val="1287287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Shape 52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6" name="Shape 526"/>
          <p:cNvSpPr>
            <a:spLocks noGrp="1"/>
          </p:cNvSpPr>
          <p:nvPr>
            <p:ph type="body" sz="quarter" idx="1"/>
          </p:nvPr>
        </p:nvSpPr>
        <p:spPr>
          <a:prstGeom prst="rect">
            <a:avLst/>
          </a:prstGeom>
        </p:spPr>
        <p:txBody>
          <a:bodyPr rtlCol="1"/>
          <a:lstStyle/>
          <a:p>
            <a:pPr rtl="1"/>
            <a:r>
              <a:rPr dirty="0" err="1"/>
              <a:t>ينبغي</a:t>
            </a:r>
            <a:r>
              <a:rPr dirty="0"/>
              <a:t> </a:t>
            </a:r>
            <a:r>
              <a:rPr dirty="0" err="1"/>
              <a:t>منح</a:t>
            </a:r>
            <a:r>
              <a:rPr dirty="0"/>
              <a:t> </a:t>
            </a:r>
            <a:r>
              <a:rPr dirty="0" err="1"/>
              <a:t>المشاركين</a:t>
            </a:r>
            <a:r>
              <a:rPr lang="ar-EG" dirty="0"/>
              <a:t> 10 </a:t>
            </a:r>
            <a:r>
              <a:rPr dirty="0" err="1"/>
              <a:t>دقائق</a:t>
            </a:r>
            <a:r>
              <a:rPr dirty="0"/>
              <a:t> </a:t>
            </a:r>
            <a:r>
              <a:rPr dirty="0" err="1"/>
              <a:t>لمراجعة</a:t>
            </a:r>
            <a:r>
              <a:rPr dirty="0"/>
              <a:t> </a:t>
            </a:r>
            <a:r>
              <a:rPr dirty="0" err="1"/>
              <a:t>البيانات</a:t>
            </a:r>
            <a:r>
              <a:rPr dirty="0"/>
              <a:t> </a:t>
            </a:r>
            <a:r>
              <a:rPr dirty="0" err="1"/>
              <a:t>وتدوين</a:t>
            </a:r>
            <a:r>
              <a:rPr dirty="0"/>
              <a:t> </a:t>
            </a:r>
            <a:r>
              <a:rPr dirty="0" err="1"/>
              <a:t>ملاحظات</a:t>
            </a:r>
            <a:r>
              <a:rPr dirty="0"/>
              <a:t> </a:t>
            </a:r>
            <a:r>
              <a:rPr dirty="0" err="1"/>
              <a:t>بشأن</a:t>
            </a:r>
            <a:r>
              <a:rPr dirty="0"/>
              <a:t> </a:t>
            </a:r>
            <a:r>
              <a:rPr dirty="0" err="1"/>
              <a:t>أي</a:t>
            </a:r>
            <a:r>
              <a:rPr dirty="0"/>
              <a:t> </a:t>
            </a:r>
            <a:r>
              <a:rPr dirty="0" err="1"/>
              <a:t>أخطاء</a:t>
            </a:r>
            <a:r>
              <a:rPr dirty="0"/>
              <a:t> </a:t>
            </a:r>
            <a:r>
              <a:rPr dirty="0" err="1"/>
              <a:t>يجدونها</a:t>
            </a:r>
            <a:r>
              <a:rPr dirty="0"/>
              <a:t>، </a:t>
            </a:r>
            <a:r>
              <a:rPr dirty="0" err="1"/>
              <a:t>أو</a:t>
            </a:r>
            <a:r>
              <a:rPr dirty="0"/>
              <a:t> </a:t>
            </a:r>
            <a:r>
              <a:rPr dirty="0" err="1"/>
              <a:t>أسئلة</a:t>
            </a:r>
            <a:r>
              <a:rPr dirty="0"/>
              <a:t> </a:t>
            </a:r>
            <a:r>
              <a:rPr dirty="0" err="1"/>
              <a:t>للاستيضاح</a:t>
            </a:r>
            <a:r>
              <a:rPr lang="ar-EG" dirty="0"/>
              <a:t>.</a:t>
            </a:r>
            <a:endParaRPr dirty="0"/>
          </a:p>
          <a:p>
            <a:pPr rtl="1"/>
            <a:r>
              <a:rPr lang="ar-EG" dirty="0"/>
              <a:t>&lt;</a:t>
            </a:r>
            <a:r>
              <a:rPr dirty="0" err="1"/>
              <a:t>يمكن</a:t>
            </a:r>
            <a:r>
              <a:rPr dirty="0"/>
              <a:t> </a:t>
            </a:r>
            <a:r>
              <a:rPr dirty="0" err="1"/>
              <a:t>أن</a:t>
            </a:r>
            <a:r>
              <a:rPr dirty="0"/>
              <a:t> </a:t>
            </a:r>
            <a:r>
              <a:rPr dirty="0" err="1"/>
              <a:t>يعمل</a:t>
            </a:r>
            <a:r>
              <a:rPr dirty="0"/>
              <a:t> </a:t>
            </a:r>
            <a:r>
              <a:rPr dirty="0" err="1"/>
              <a:t>المشاركون</a:t>
            </a:r>
            <a:r>
              <a:rPr dirty="0"/>
              <a:t> </a:t>
            </a:r>
            <a:r>
              <a:rPr dirty="0" err="1"/>
              <a:t>في</a:t>
            </a:r>
            <a:r>
              <a:rPr dirty="0"/>
              <a:t> </a:t>
            </a:r>
            <a:r>
              <a:rPr dirty="0" err="1"/>
              <a:t>مجموعات</a:t>
            </a:r>
            <a:r>
              <a:rPr lang="ar-EG" dirty="0"/>
              <a:t>&gt;.</a:t>
            </a:r>
            <a:endParaRPr dirty="0"/>
          </a:p>
        </p:txBody>
      </p:sp>
    </p:spTree>
    <p:extLst>
      <p:ext uri="{BB962C8B-B14F-4D97-AF65-F5344CB8AC3E}">
        <p14:creationId xmlns:p14="http://schemas.microsoft.com/office/powerpoint/2010/main" val="4246733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Shape 53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32" name="Shape 532"/>
          <p:cNvSpPr>
            <a:spLocks noGrp="1"/>
          </p:cNvSpPr>
          <p:nvPr>
            <p:ph type="body" sz="quarter" idx="1"/>
          </p:nvPr>
        </p:nvSpPr>
        <p:spPr>
          <a:prstGeom prst="rect">
            <a:avLst/>
          </a:prstGeom>
        </p:spPr>
        <p:txBody>
          <a:bodyPr rtlCol="1"/>
          <a:lstStyle/>
          <a:p>
            <a:pPr rtl="1"/>
            <a:r>
              <a:rPr lang="ar-EG" dirty="0"/>
              <a:t>ينبغي منح المشاركين 10 دقائق لمراجعة البيانات وتدوين ملاحظات بشأن أي أخطاء يجدونها، أو أسئلة للاستيضاح.</a:t>
            </a:r>
          </a:p>
          <a:p>
            <a:pPr rtl="1"/>
            <a:r>
              <a:rPr lang="ar-EG" dirty="0"/>
              <a:t>&lt;يمكن أن يعمل المشاركون في مجموعات&gt;.</a:t>
            </a:r>
          </a:p>
        </p:txBody>
      </p:sp>
    </p:spTree>
    <p:extLst>
      <p:ext uri="{BB962C8B-B14F-4D97-AF65-F5344CB8AC3E}">
        <p14:creationId xmlns:p14="http://schemas.microsoft.com/office/powerpoint/2010/main" val="23378142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 name="Subtitle 5"/>
          <p:cNvSpPr txBox="1"/>
          <p:nvPr/>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25"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8EB5B1EA-1A39-98DB-BF0B-AE1E4104F25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124DFD18-F27D-E9FD-97F2-0386AC342695}"/>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4"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55"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4F95CDF7-7710-F2A0-CB30-3F0DED37A74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C89A41FF-F77B-6E92-D30A-AEB591F69175}"/>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1B9A5C96-81B3-B440-B086-2F5BF9575963}"/>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C984B27D-242E-7C3D-C428-06EB0C31908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F38CCD25-3C9B-C376-378B-6A61BE088991}"/>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533C1A22-8CF5-5797-E1CD-4412C0CD3B9A}"/>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8" name="Image 7"/>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7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pic>
        <p:nvPicPr>
          <p:cNvPr id="180"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81" name="TextBox 4"/>
          <p:cNvSpPr txBox="1"/>
          <p:nvPr/>
        </p:nvSpPr>
        <p:spPr>
          <a:xfrm>
            <a:off x="275896" y="11102"/>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8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83"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650A489-690C-1F69-99E2-EA26EF8F87A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48C4F53C-BB3C-6CD2-CCB8-1755A51A4683}"/>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D9D36FE-9D0A-4CA0-FD36-2150BAF5755D}"/>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6" name="Rectangle 2"/>
          <p:cNvSpPr txBox="1"/>
          <p:nvPr/>
        </p:nvSpPr>
        <p:spPr>
          <a:xfrm>
            <a:off x="206000" y="73402"/>
            <a:ext cx="8138161"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197"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DE051D3-C2AA-669F-EACB-6D37715F8F0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AEFE4876-47C6-1B23-8AF8-AF9A87145364}"/>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10272AD6-3F97-1933-DDC6-80123E7E16E9}"/>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0" name="Title Text"/>
          <p:cNvSpPr txBox="1">
            <a:spLocks noGrp="1"/>
          </p:cNvSpPr>
          <p:nvPr>
            <p:ph type="title"/>
          </p:nvPr>
        </p:nvSpPr>
        <p:spPr>
          <a:xfrm>
            <a:off x="209150" y="-30963"/>
            <a:ext cx="3571876" cy="646113"/>
          </a:xfrm>
          <a:prstGeom prst="rect">
            <a:avLst/>
          </a:prstGeom>
        </p:spPr>
        <p:txBody>
          <a:bodyPr rtlCol="1"/>
          <a:lstStyle/>
          <a:p>
            <a:pPr rtl="1"/>
            <a:r>
              <a:t>Title Text</a:t>
            </a:r>
          </a:p>
        </p:txBody>
      </p:sp>
      <p:sp>
        <p:nvSpPr>
          <p:cNvPr id="211" name="Body Level One…"/>
          <p:cNvSpPr txBox="1">
            <a:spLocks noGrp="1"/>
          </p:cNvSpPr>
          <p:nvPr>
            <p:ph type="body" idx="1"/>
          </p:nvPr>
        </p:nvSpPr>
        <p:spPr>
          <a:xfrm>
            <a:off x="2438400" y="1247001"/>
            <a:ext cx="8058616" cy="4654071"/>
          </a:xfrm>
          <a:prstGeom prst="rect">
            <a:avLst/>
          </a:prstGeom>
        </p:spPr>
        <p:txBody>
          <a:bodyPr rtlCol="1"/>
          <a:lstStyle>
            <a:lvl1pPr marL="254000" indent="-254000" algn="r" rt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2B642B0-409E-F66F-2570-8DBA20871B2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5F1DA203-D23C-738C-D4CD-97CB70FD6F8F}"/>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A9BCC458-9C55-D081-B19F-038C2C99434E}"/>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66900"/>
            <a:ext cx="5618454" cy="717988"/>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4"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25" name="Text Placeholder 5"/>
          <p:cNvSpPr>
            <a:spLocks noGrp="1"/>
          </p:cNvSpPr>
          <p:nvPr>
            <p:ph type="body" sz="quarter" idx="21"/>
          </p:nvPr>
        </p:nvSpPr>
        <p:spPr>
          <a:xfrm>
            <a:off x="249237" y="88899"/>
            <a:ext cx="8904289" cy="627065"/>
          </a:xfrm>
          <a:prstGeom prst="rect">
            <a:avLst/>
          </a:prstGeom>
        </p:spPr>
        <p:txBody>
          <a:bodyPr rtlCol="1"/>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14F02EC1-C139-4B7D-6697-8371945D861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B04ECEAE-1428-3D03-948E-419F55C61971}"/>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70A561F-B076-E48F-345F-B18892071B7E}"/>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2"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8"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70E62CA-74F5-F13A-F316-50E0AA6849B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89515BB6-7018-E3FB-B94E-28BCDA69C288}"/>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769A3CD-69D8-9EC4-6CAE-E64F74F9F5A6}"/>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39926"/>
            <a:ext cx="7334308" cy="937258"/>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92CAED8-23CA-A4B9-A6EE-7F5EA6B3B9D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09AF7BFC-2D65-D225-D0E0-8B9B958CB49D}"/>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F94B71E-92A6-D77C-E3BC-29502118FDFB}"/>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40"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1E479E5-8FFE-650F-811B-FA7C6586185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02226506-B7DB-6AB9-B61C-8F650C1A1296}"/>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060EADED-5686-383C-FF00-BEFD05B582CD}"/>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9" name="Image 8"/>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E398417E-B163-958C-D5CC-7D5CA7768D2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72A45A03-2048-8BF4-0F6D-C7446293B5F6}"/>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CAFFA1A7-9961-67A3-6FE1-A9D91B2919E2}"/>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34318E1-7598-26A6-46FE-BD8275AFC5D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2407EDC1-B75E-0DF8-3531-561C217DAAC9}"/>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C5B2BF86-4661-98C8-6409-EFF46138F505}"/>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155034F-9A21-CAE4-2FA6-4636E156581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4A0AD202-1CBF-C81D-FBF0-C7A3FC45B4B7}"/>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5" name="Rounded Rectangle 3">
            <a:extLst>
              <a:ext uri="{FF2B5EF4-FFF2-40B4-BE49-F238E27FC236}">
                <a16:creationId xmlns:a16="http://schemas.microsoft.com/office/drawing/2014/main" id="{B0F663F2-502A-A346-E3D3-1366918BA196}"/>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9F7242B3-846B-B043-51A7-3013C84C21B2}"/>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6B67AF2-D262-E979-091D-CDF7110C500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01F88E11-F120-5A87-CFC9-9984BE025AD7}"/>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TextBox 5">
            <a:extLst>
              <a:ext uri="{FF2B5EF4-FFF2-40B4-BE49-F238E27FC236}">
                <a16:creationId xmlns:a16="http://schemas.microsoft.com/office/drawing/2014/main" id="{16A33D9E-A8A5-A937-F805-F32D5274E656}"/>
              </a:ext>
            </a:extLst>
          </p:cNvPr>
          <p:cNvSpPr txBox="1"/>
          <p:nvPr userDrawn="1"/>
        </p:nvSpPr>
        <p:spPr>
          <a:xfrm>
            <a:off x="388936" y="37734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80F6536E-0D0D-687B-E4C0-B5B573B961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085F6889-797C-954A-FAC3-9933CC7FC3EA}"/>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2B4047D-9068-21E0-3197-2845C34E6FF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84F883A1-6D06-97D7-0C0D-EF7263816EA5}"/>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B4505688-FEEF-B621-2D7B-1864A4010D36}"/>
              </a:ext>
            </a:extLst>
          </p:cNvPr>
          <p:cNvSpPr txBox="1"/>
          <p:nvPr userDrawn="1"/>
        </p:nvSpPr>
        <p:spPr>
          <a:xfrm>
            <a:off x="388936" y="463959"/>
            <a:ext cx="342527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60E6BF1A-7CEE-557D-C2C3-3A53D3A390D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57B2EC92-523C-A72B-C1AC-D2CB1022D1EE}"/>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325F5CA-FC74-EF5D-F88A-3C4F77A1825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3" name="Subtitle 5">
            <a:extLst>
              <a:ext uri="{FF2B5EF4-FFF2-40B4-BE49-F238E27FC236}">
                <a16:creationId xmlns:a16="http://schemas.microsoft.com/office/drawing/2014/main" id="{F717BE87-39D6-A8E4-5EC0-6522465C86C6}"/>
              </a:ext>
            </a:extLst>
          </p:cNvPr>
          <p:cNvSpPr txBox="1"/>
          <p:nvPr userDrawn="1"/>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D3FBC3D4-445E-5137-119D-A1668E53F64E}"/>
              </a:ext>
            </a:extLst>
          </p:cNvPr>
          <p:cNvSpPr txBox="1"/>
          <p:nvPr userDrawn="1"/>
        </p:nvSpPr>
        <p:spPr>
          <a:xfrm>
            <a:off x="388936" y="885342"/>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4AE138D4-FD29-027E-DB90-ADBE3A10F8B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D1F453B4-00B6-BDD9-6A09-A67D98814262}"/>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sp>
        <p:nvSpPr>
          <p:cNvPr id="6" name="Subtitle 5"/>
          <p:cNvSpPr txBox="1"/>
          <p:nvPr/>
        </p:nvSpPr>
        <p:spPr>
          <a:xfrm>
            <a:off x="8057071" y="6506384"/>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99089"/>
            <a:ext cx="372150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2519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17A9D5D3-DD8D-C0DB-739B-FE8A21C8FBF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Subtitle 5">
            <a:extLst>
              <a:ext uri="{FF2B5EF4-FFF2-40B4-BE49-F238E27FC236}">
                <a16:creationId xmlns:a16="http://schemas.microsoft.com/office/drawing/2014/main" id="{AEF38DC9-BC71-5233-160C-7803678F5759}"/>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B3 Data management</a:t>
            </a:r>
            <a:endParaRPr dirty="0"/>
          </a:p>
        </p:txBody>
      </p:sp>
      <p:pic>
        <p:nvPicPr>
          <p:cNvPr id="13" name="Image 12"/>
          <p:cNvPicPr>
            <a:picLocks noChangeAspect="1"/>
          </p:cNvPicPr>
          <p:nvPr userDrawn="1"/>
        </p:nvPicPr>
        <p:blipFill>
          <a:blip r:embed="rId21"/>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16.jpeg"/><Relationship Id="rId1" Type="http://schemas.openxmlformats.org/officeDocument/2006/relationships/slideLayout" Target="../slideLayouts/slideLayout15.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jpeg"/><Relationship Id="rId1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8.gif"/><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hyperlink" Target="https://www.cdc.gov/foodsafety/outbreaks/investigating-outbreaks/epi-curves.html" TargetMode="External"/><Relationship Id="rId2" Type="http://schemas.openxmlformats.org/officeDocument/2006/relationships/hyperlink" Target="https://www.who.int/emergencies/outbreak-toolkit/" TargetMode="External"/><Relationship Id="rId1" Type="http://schemas.openxmlformats.org/officeDocument/2006/relationships/slideLayout" Target="../slideLayouts/slideLayout6.xml"/><Relationship Id="rId5" Type="http://schemas.openxmlformats.org/officeDocument/2006/relationships/hyperlink" Target="https://outbreaktools.ca/background/descriptive-epidemiology/" TargetMode="External"/><Relationship Id="rId4" Type="http://schemas.openxmlformats.org/officeDocument/2006/relationships/hyperlink" Target="https://www.cdc.gov/training/quicklearns/createepi/"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hyperlink" Target="https://openwho.org/courses/godata-en"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
          <p:cNvSpPr txBox="1">
            <a:spLocks noGrp="1"/>
          </p:cNvSpPr>
          <p:nvPr>
            <p:ph type="title"/>
          </p:nvPr>
        </p:nvSpPr>
        <p:spPr>
          <a:xfrm>
            <a:off x="567709" y="1587565"/>
            <a:ext cx="4490139" cy="24102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إدارة البيانات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في حالات الطوارئ </a:t>
            </a:r>
          </a:p>
        </p:txBody>
      </p:sp>
      <p:sp>
        <p:nvSpPr>
          <p:cNvPr id="262" name="TextBox 3"/>
          <p:cNvSpPr txBox="1"/>
          <p:nvPr/>
        </p:nvSpPr>
        <p:spPr>
          <a:xfrm>
            <a:off x="567710" y="1587566"/>
            <a:ext cx="4862278" cy="76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EG" b="1" dirty="0">
                <a:latin typeface="Sakkal Majalla"/>
                <a:cs typeface="Sakkal Majalla"/>
              </a:rPr>
              <a:t>B3.1</a:t>
            </a:r>
            <a:endParaRPr lang="ar-EG" b="1" dirty="0">
              <a:latin typeface="Sakkal Majalla" panose="02000000000000000000" pitchFamily="2" charset="-78"/>
              <a:cs typeface="Sakkal Majalla" panose="02000000000000000000" pitchFamily="2" charset="-78"/>
            </a:endParaRPr>
          </a:p>
        </p:txBody>
      </p:sp>
      <p:sp>
        <p:nvSpPr>
          <p:cNvPr id="264" name="TextBox 10"/>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Google Shape;300;p7"/>
          <p:cNvSpPr txBox="1">
            <a:spLocks noGrp="1"/>
          </p:cNvSpPr>
          <p:nvPr>
            <p:ph type="body" idx="1"/>
          </p:nvPr>
        </p:nvSpPr>
        <p:spPr>
          <a:xfrm>
            <a:off x="4273550" y="2732103"/>
            <a:ext cx="7529514" cy="1393794"/>
          </a:xfrm>
          <a:prstGeom prst="rect">
            <a:avLst/>
          </a:prstGeom>
        </p:spPr>
        <p:txBody>
          <a:bodyPr lIns="179999" tIns="179999" rIns="179999" bIns="179999" rtlCol="1" anchor="ctr"/>
          <a:lstStyle>
            <a:lvl1pPr marL="0" indent="0" algn="ctr" rtl="1">
              <a:lnSpc>
                <a:spcPct val="110000"/>
              </a:lnSpc>
              <a:spcBef>
                <a:spcPts val="0"/>
              </a:spcBef>
              <a:buSzTx/>
              <a:buNone/>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وفقًا لك، ما أهداف إدارة البيانات في حالات الطوارئ؟</a:t>
            </a:r>
          </a:p>
        </p:txBody>
      </p:sp>
      <p:sp>
        <p:nvSpPr>
          <p:cNvPr id="2" name="TextBox 1">
            <a:extLst>
              <a:ext uri="{FF2B5EF4-FFF2-40B4-BE49-F238E27FC236}">
                <a16:creationId xmlns:a16="http://schemas.microsoft.com/office/drawing/2014/main" id="{8639367E-6192-64CE-B2A8-0972E484EFD9}"/>
              </a:ext>
            </a:extLst>
          </p:cNvPr>
          <p:cNvSpPr txBox="1"/>
          <p:nvPr/>
        </p:nvSpPr>
        <p:spPr>
          <a:xfrm>
            <a:off x="226129" y="914398"/>
            <a:ext cx="2507238"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أسئلة ؟</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Rectangle 3"/>
          <p:cNvSpPr txBox="1">
            <a:spLocks noGrp="1"/>
          </p:cNvSpPr>
          <p:nvPr>
            <p:ph type="body" idx="1"/>
          </p:nvPr>
        </p:nvSpPr>
        <p:spPr>
          <a:xfrm>
            <a:off x="2084637" y="1101964"/>
            <a:ext cx="8222168" cy="4654072"/>
          </a:xfrm>
          <a:prstGeom prst="rect">
            <a:avLst/>
          </a:prstGeom>
        </p:spPr>
        <p:txBody>
          <a:bodyPr rtlCol="1">
            <a:normAutofit/>
          </a:bodyPr>
          <a:lstStyle/>
          <a:p>
            <a:pPr marL="0" lvl="1" indent="0" defTabSz="274855" rtl="1">
              <a:spcBef>
                <a:spcPts val="500"/>
              </a:spcBef>
              <a:buSzTx/>
              <a:buNone/>
              <a:defRPr sz="2280"/>
            </a:pPr>
            <a:r>
              <a:rPr lang="ar" sz="2400" b="1" dirty="0">
                <a:solidFill>
                  <a:srgbClr val="C00000"/>
                </a:solidFill>
                <a:latin typeface="Sakkal Majalla" panose="02000000000000000000" pitchFamily="2" charset="-78"/>
                <a:cs typeface="Sakkal Majalla" panose="02000000000000000000" pitchFamily="2" charset="-78"/>
              </a:rPr>
              <a:t>في حالات الطوارئ، تساعد نُظُم إدارة قواعد البيانات على تنقية البيانات الأولية وتنظيمها وتحليلها وتفسيرها من أجل:</a:t>
            </a:r>
          </a:p>
          <a:p>
            <a:pPr marL="241300" indent="-241300" defTabSz="274855" rtl="1">
              <a:spcBef>
                <a:spcPts val="500"/>
              </a:spcBef>
              <a:buClr>
                <a:srgbClr val="C00000"/>
              </a:buClr>
              <a:defRPr sz="2280"/>
            </a:pPr>
            <a:r>
              <a:rPr lang="ar" sz="2400" dirty="0">
                <a:latin typeface="Sakkal Majalla" panose="02000000000000000000" pitchFamily="2" charset="-78"/>
                <a:cs typeface="Sakkal Majalla" panose="02000000000000000000" pitchFamily="2" charset="-78"/>
              </a:rPr>
              <a:t>ضمان موافاة المخطِّطين والمستجيبين التنفيذيين ومتخذي القرارات بآخر المستجدات في الوقت المناسب.</a:t>
            </a:r>
          </a:p>
          <a:p>
            <a:pPr marL="241300" indent="-241300" defTabSz="274855" rtl="1">
              <a:spcBef>
                <a:spcPts val="500"/>
              </a:spcBef>
              <a:buClr>
                <a:srgbClr val="C00000"/>
              </a:buClr>
              <a:defRPr sz="2280"/>
            </a:pPr>
            <a:r>
              <a:rPr lang="ar" sz="2400" dirty="0">
                <a:latin typeface="Sakkal Majalla" panose="02000000000000000000" pitchFamily="2" charset="-78"/>
                <a:cs typeface="Sakkal Majalla" panose="02000000000000000000" pitchFamily="2" charset="-78"/>
              </a:rPr>
              <a:t>تقديم التحليل للاسترشاد به في القرارات المتعلقة بالاستجابة.</a:t>
            </a:r>
          </a:p>
          <a:p>
            <a:pPr marL="241300" indent="-241300" defTabSz="274855" rtl="1">
              <a:spcBef>
                <a:spcPts val="500"/>
              </a:spcBef>
              <a:buClr>
                <a:srgbClr val="C00000"/>
              </a:buClr>
              <a:defRPr sz="2280"/>
            </a:pPr>
            <a:r>
              <a:rPr lang="ar" sz="2400" dirty="0">
                <a:latin typeface="Sakkal Majalla" panose="02000000000000000000" pitchFamily="2" charset="-78"/>
                <a:cs typeface="Sakkal Majalla" panose="02000000000000000000" pitchFamily="2" charset="-78"/>
              </a:rPr>
              <a:t>تتبُّع أنشطة الاستجابة، وتشمل:</a:t>
            </a:r>
          </a:p>
          <a:p>
            <a:pPr marL="900105" lvl="2" indent="-241300" defTabSz="274855" rtl="1">
              <a:spcBef>
                <a:spcPts val="500"/>
              </a:spcBef>
              <a:buClr>
                <a:srgbClr val="C00000"/>
              </a:buClr>
              <a:buFont typeface="Helvetica"/>
              <a:buChar char="o"/>
              <a:defRPr sz="2280"/>
            </a:pPr>
            <a:r>
              <a:rPr lang="ar" sz="2400" dirty="0">
                <a:latin typeface="Sakkal Majalla" panose="02000000000000000000" pitchFamily="2" charset="-78"/>
                <a:cs typeface="Sakkal Majalla" panose="02000000000000000000" pitchFamily="2" charset="-78"/>
              </a:rPr>
              <a:t>المسائل المتعلقة بالانتفاع بالموارد، مثل نفاد المخزون.</a:t>
            </a:r>
          </a:p>
          <a:p>
            <a:pPr marL="900105" lvl="2" indent="-241300" defTabSz="274855" rtl="1">
              <a:spcBef>
                <a:spcPts val="500"/>
              </a:spcBef>
              <a:buClr>
                <a:srgbClr val="C00000"/>
              </a:buClr>
              <a:buFont typeface="Helvetica"/>
              <a:buChar char="o"/>
              <a:defRPr sz="2280"/>
            </a:pPr>
            <a:r>
              <a:rPr lang="ar" sz="2400" dirty="0">
                <a:latin typeface="Sakkal Majalla" panose="02000000000000000000" pitchFamily="2" charset="-78"/>
                <a:cs typeface="Sakkal Majalla" panose="02000000000000000000" pitchFamily="2" charset="-78"/>
              </a:rPr>
              <a:t>استقصاء الحالات.</a:t>
            </a:r>
          </a:p>
          <a:p>
            <a:pPr marL="900105" lvl="2" indent="-241300" defTabSz="274855" rtl="1">
              <a:spcBef>
                <a:spcPts val="500"/>
              </a:spcBef>
              <a:buClr>
                <a:srgbClr val="C00000"/>
              </a:buClr>
              <a:buFont typeface="Helvetica"/>
              <a:buChar char="o"/>
              <a:defRPr sz="2280"/>
            </a:pPr>
            <a:r>
              <a:rPr lang="ar" sz="2400" dirty="0">
                <a:latin typeface="Sakkal Majalla" panose="02000000000000000000" pitchFamily="2" charset="-78"/>
                <a:cs typeface="Sakkal Majalla" panose="02000000000000000000" pitchFamily="2" charset="-78"/>
              </a:rPr>
              <a:t>تشغيل المختبرات.</a:t>
            </a:r>
          </a:p>
          <a:p>
            <a:pPr marL="900105" lvl="2" indent="-241300" defTabSz="274855" rtl="1">
              <a:spcBef>
                <a:spcPts val="500"/>
              </a:spcBef>
              <a:buClr>
                <a:srgbClr val="C00000"/>
              </a:buClr>
              <a:buFont typeface="Helvetica"/>
              <a:buChar char="o"/>
              <a:defRPr sz="2280"/>
            </a:pPr>
            <a:r>
              <a:rPr lang="ar" sz="2400" dirty="0">
                <a:latin typeface="Sakkal Majalla" panose="02000000000000000000" pitchFamily="2" charset="-78"/>
                <a:cs typeface="Sakkal Majalla" panose="02000000000000000000" pitchFamily="2" charset="-78"/>
              </a:rPr>
              <a:t>الأسرَّة المتاحة في العيادات والمستشفيات.</a:t>
            </a:r>
          </a:p>
          <a:p>
            <a:pPr marL="900105" lvl="2" indent="-241300" defTabSz="274855" rtl="1">
              <a:spcBef>
                <a:spcPts val="500"/>
              </a:spcBef>
              <a:buClr>
                <a:srgbClr val="C00000"/>
              </a:buClr>
              <a:buFont typeface="Helvetica"/>
              <a:buChar char="o"/>
              <a:defRPr sz="2280"/>
            </a:pPr>
            <a:r>
              <a:rPr lang="ar" sz="2400" dirty="0">
                <a:latin typeface="Sakkal Majalla" panose="02000000000000000000" pitchFamily="2" charset="-78"/>
                <a:cs typeface="Sakkal Majalla" panose="02000000000000000000" pitchFamily="2" charset="-78"/>
              </a:rPr>
              <a:t>تتبُّع المُخالِطين.</a:t>
            </a:r>
          </a:p>
          <a:p>
            <a:pPr marL="900105" lvl="2" indent="-241300" defTabSz="274855" rtl="1">
              <a:spcBef>
                <a:spcPts val="500"/>
              </a:spcBef>
              <a:buClr>
                <a:srgbClr val="C00000"/>
              </a:buClr>
              <a:buFont typeface="Helvetica"/>
              <a:buChar char="o"/>
              <a:defRPr sz="2280"/>
            </a:pPr>
            <a:r>
              <a:rPr lang="ar" sz="2400" dirty="0">
                <a:latin typeface="Sakkal Majalla" panose="02000000000000000000" pitchFamily="2" charset="-78"/>
                <a:cs typeface="Sakkal Majalla" panose="02000000000000000000" pitchFamily="2" charset="-78"/>
              </a:rPr>
              <a:t>احتياجات العاملين.</a:t>
            </a:r>
          </a:p>
        </p:txBody>
      </p:sp>
      <p:sp>
        <p:nvSpPr>
          <p:cNvPr id="325" name="Titre 3"/>
          <p:cNvSpPr txBox="1">
            <a:spLocks noGrp="1"/>
          </p:cNvSpPr>
          <p:nvPr>
            <p:ph type="title" idx="4294967295"/>
          </p:nvPr>
        </p:nvSpPr>
        <p:spPr>
          <a:xfrm>
            <a:off x="127378" y="-133431"/>
            <a:ext cx="6558455" cy="117753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تتمثل أهداف إدارة البيانات في حالات الطوارئ فيما يأتي:</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Text Placeholder 1"/>
          <p:cNvSpPr txBox="1">
            <a:spLocks noGrp="1"/>
          </p:cNvSpPr>
          <p:nvPr>
            <p:ph type="body" idx="1"/>
          </p:nvPr>
        </p:nvSpPr>
        <p:spPr>
          <a:xfrm>
            <a:off x="2378926" y="1101963"/>
            <a:ext cx="8222168" cy="5174549"/>
          </a:xfrm>
          <a:prstGeom prst="rect">
            <a:avLst/>
          </a:prstGeom>
        </p:spPr>
        <p:txBody>
          <a:bodyPr rtlCol="1">
            <a:noAutofit/>
          </a:bodyPr>
          <a:lstStyle/>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عادةً ما تكون بيانات الترصُّد الموجودة مسبقًا غير كافية.</a:t>
            </a:r>
          </a:p>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ي</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ول</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د وجود المنظمات غير الحكومية المحلية والدولية مصادر جديدة للبيانات.</a:t>
            </a:r>
          </a:p>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تضارب أنواع ومصادر البيانات المُحتمل أن تكون ذات صلة.</a:t>
            </a:r>
          </a:p>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صعوبة دمج مجموعات البيانات بسبب عدم وجود مُعرِّفات فريدة.</a:t>
            </a:r>
          </a:p>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تُمثل مصداقية البيانات تحديًا للسلطات.</a:t>
            </a:r>
          </a:p>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من الممكن ألَّا تواكب عملية جمع البيانات سرعة تغيُّر الظروف.</a:t>
            </a:r>
          </a:p>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قد تتغير الأرقام المحدَّدة التي تريدها الإدارات العليا بمعاهد أو وزارات الصحة العامة من يوم لآخر أيضًا. </a:t>
            </a:r>
          </a:p>
          <a:p>
            <a:pPr marL="243839" indent="-243839" defTabSz="277749" rtl="1">
              <a:spcBef>
                <a:spcPts val="500"/>
              </a:spcBef>
              <a:defRPr sz="2304"/>
            </a:pPr>
            <a:r>
              <a:rPr lang="ar" sz="2400" dirty="0">
                <a:latin typeface="Sakkal Majalla" panose="02000000000000000000" pitchFamily="2" charset="-78"/>
                <a:cs typeface="Sakkal Majalla" panose="02000000000000000000" pitchFamily="2" charset="-78"/>
              </a:rPr>
              <a:t>خطر زيادة أعباء النظام عن طريق المطالبة بالكثير من المعلومات.</a:t>
            </a:r>
          </a:p>
        </p:txBody>
      </p:sp>
      <p:sp>
        <p:nvSpPr>
          <p:cNvPr id="329" name="Title 1"/>
          <p:cNvSpPr txBox="1">
            <a:spLocks noGrp="1"/>
          </p:cNvSpPr>
          <p:nvPr>
            <p:ph type="title" idx="4294967295"/>
          </p:nvPr>
        </p:nvSpPr>
        <p:spPr>
          <a:xfrm>
            <a:off x="126123" y="-83422"/>
            <a:ext cx="6746625" cy="1185385"/>
          </a:xfrm>
          <a:prstGeom prst="rect">
            <a:avLst/>
          </a:prstGeom>
        </p:spPr>
        <p:txBody>
          <a:bodyPr rtlCol="1">
            <a:normAutofit fontScale="90000"/>
          </a:bodyPr>
          <a:lstStyle/>
          <a:p>
            <a:pPr rtl="1"/>
            <a:r>
              <a:rPr lang="ar" b="1" dirty="0">
                <a:latin typeface="Sakkal Majalla" panose="02000000000000000000" pitchFamily="2" charset="-78"/>
                <a:cs typeface="Sakkal Majalla" panose="02000000000000000000" pitchFamily="2" charset="-78"/>
              </a:rPr>
              <a:t>التحديات التي تواجه إدارة البيانات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طوارئ الصحة العامة </a:t>
            </a:r>
            <a:br>
              <a:rPr b="1" dirty="0">
                <a:latin typeface="Sakkal Majalla" panose="02000000000000000000" pitchFamily="2" charset="-78"/>
                <a:cs typeface="Sakkal Majalla" panose="02000000000000000000" pitchFamily="2" charset="-78"/>
              </a:rPr>
            </a:br>
            <a:r>
              <a:rPr lang="ar" sz="2000" b="1" dirty="0">
                <a:solidFill>
                  <a:srgbClr val="000000"/>
                </a:solidFill>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7" name="Diagram 3"/>
          <p:cNvGrpSpPr/>
          <p:nvPr/>
        </p:nvGrpSpPr>
        <p:grpSpPr>
          <a:xfrm>
            <a:off x="703800" y="1946766"/>
            <a:ext cx="10273205" cy="3958736"/>
            <a:chOff x="0" y="0"/>
            <a:chExt cx="10273203" cy="3958734"/>
          </a:xfrm>
        </p:grpSpPr>
        <p:sp>
          <p:nvSpPr>
            <p:cNvPr id="333" name="Line"/>
            <p:cNvSpPr/>
            <p:nvPr/>
          </p:nvSpPr>
          <p:spPr>
            <a:xfrm>
              <a:off x="7102804" y="1622989"/>
              <a:ext cx="2330784" cy="1239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776"/>
                  </a:lnTo>
                  <a:lnTo>
                    <a:pt x="21600" y="18776"/>
                  </a:lnTo>
                  <a:lnTo>
                    <a:pt x="21600" y="21600"/>
                  </a:lnTo>
                </a:path>
              </a:pathLst>
            </a:custGeom>
            <a:noFill/>
            <a:ln w="12700" cap="flat">
              <a:solidFill>
                <a:schemeClr val="accent3"/>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34" name="Line"/>
            <p:cNvSpPr/>
            <p:nvPr/>
          </p:nvSpPr>
          <p:spPr>
            <a:xfrm>
              <a:off x="5347572" y="361931"/>
              <a:ext cx="1755233" cy="6856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494"/>
                  </a:lnTo>
                  <a:lnTo>
                    <a:pt x="21600" y="16494"/>
                  </a:lnTo>
                  <a:lnTo>
                    <a:pt x="21600" y="21600"/>
                  </a:lnTo>
                </a:path>
              </a:pathLst>
            </a:custGeom>
            <a:noFill/>
            <a:ln w="12700" cap="flat">
              <a:solidFill>
                <a:schemeClr val="accent2"/>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35" name="Line"/>
            <p:cNvSpPr/>
            <p:nvPr/>
          </p:nvSpPr>
          <p:spPr>
            <a:xfrm>
              <a:off x="3889923" y="1516750"/>
              <a:ext cx="3817249" cy="16489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477"/>
                  </a:lnTo>
                  <a:lnTo>
                    <a:pt x="21600" y="19477"/>
                  </a:lnTo>
                  <a:lnTo>
                    <a:pt x="21600" y="21600"/>
                  </a:lnTo>
                </a:path>
              </a:pathLst>
            </a:custGeom>
            <a:noFill/>
            <a:ln w="12700" cap="flat">
              <a:solidFill>
                <a:schemeClr val="accent3"/>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36" name="Line"/>
            <p:cNvSpPr/>
            <p:nvPr/>
          </p:nvSpPr>
          <p:spPr>
            <a:xfrm>
              <a:off x="3889923" y="1516750"/>
              <a:ext cx="2231439" cy="1598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410"/>
                  </a:lnTo>
                  <a:lnTo>
                    <a:pt x="21600" y="19410"/>
                  </a:lnTo>
                  <a:lnTo>
                    <a:pt x="21600" y="21600"/>
                  </a:lnTo>
                </a:path>
              </a:pathLst>
            </a:custGeom>
            <a:noFill/>
            <a:ln w="12700" cap="flat">
              <a:solidFill>
                <a:schemeClr val="accent3"/>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37" name="Line"/>
            <p:cNvSpPr/>
            <p:nvPr/>
          </p:nvSpPr>
          <p:spPr>
            <a:xfrm>
              <a:off x="3889923" y="1516750"/>
              <a:ext cx="386155" cy="15509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343"/>
                  </a:lnTo>
                  <a:lnTo>
                    <a:pt x="21600" y="19343"/>
                  </a:lnTo>
                  <a:lnTo>
                    <a:pt x="21600" y="21600"/>
                  </a:lnTo>
                </a:path>
              </a:pathLst>
            </a:custGeom>
            <a:noFill/>
            <a:ln w="12700" cap="flat">
              <a:solidFill>
                <a:schemeClr val="accent3"/>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38" name="Line"/>
            <p:cNvSpPr/>
            <p:nvPr/>
          </p:nvSpPr>
          <p:spPr>
            <a:xfrm>
              <a:off x="2551856" y="1516749"/>
              <a:ext cx="1338067" cy="15589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9354"/>
                  </a:lnTo>
                  <a:lnTo>
                    <a:pt x="0" y="19354"/>
                  </a:lnTo>
                  <a:lnTo>
                    <a:pt x="0" y="21600"/>
                  </a:lnTo>
                </a:path>
              </a:pathLst>
            </a:custGeom>
            <a:noFill/>
            <a:ln w="12700" cap="flat">
              <a:solidFill>
                <a:schemeClr val="accent3"/>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39" name="Line"/>
            <p:cNvSpPr/>
            <p:nvPr/>
          </p:nvSpPr>
          <p:spPr>
            <a:xfrm>
              <a:off x="699711" y="1516750"/>
              <a:ext cx="3190212" cy="145492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9194"/>
                  </a:lnTo>
                  <a:lnTo>
                    <a:pt x="0" y="19194"/>
                  </a:lnTo>
                  <a:lnTo>
                    <a:pt x="0" y="21600"/>
                  </a:lnTo>
                </a:path>
              </a:pathLst>
            </a:custGeom>
            <a:noFill/>
            <a:ln w="12700" cap="flat">
              <a:solidFill>
                <a:schemeClr val="accent3"/>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40" name="Line"/>
            <p:cNvSpPr/>
            <p:nvPr/>
          </p:nvSpPr>
          <p:spPr>
            <a:xfrm>
              <a:off x="3889923" y="361930"/>
              <a:ext cx="1457650" cy="5343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5048"/>
                  </a:lnTo>
                  <a:lnTo>
                    <a:pt x="0" y="15048"/>
                  </a:lnTo>
                  <a:lnTo>
                    <a:pt x="0" y="21600"/>
                  </a:lnTo>
                </a:path>
              </a:pathLst>
            </a:custGeom>
            <a:noFill/>
            <a:ln w="12700" cap="flat">
              <a:solidFill>
                <a:schemeClr val="accent2"/>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41" name="Rounded Rectangle"/>
            <p:cNvSpPr/>
            <p:nvPr/>
          </p:nvSpPr>
          <p:spPr>
            <a:xfrm>
              <a:off x="4458417" y="0"/>
              <a:ext cx="1778310" cy="361932"/>
            </a:xfrm>
            <a:prstGeom prst="roundRect">
              <a:avLst>
                <a:gd name="adj" fmla="val 10000"/>
              </a:avLst>
            </a:prstGeom>
            <a:solidFill>
              <a:schemeClr val="accent1"/>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44" name="Group"/>
            <p:cNvGrpSpPr/>
            <p:nvPr/>
          </p:nvGrpSpPr>
          <p:grpSpPr>
            <a:xfrm>
              <a:off x="4652829" y="168296"/>
              <a:ext cx="1778312" cy="394723"/>
              <a:chOff x="0" y="-7957"/>
              <a:chExt cx="1778310" cy="394721"/>
            </a:xfrm>
          </p:grpSpPr>
          <p:sp>
            <p:nvSpPr>
              <p:cNvPr id="342" name="Rounded Rectangle"/>
              <p:cNvSpPr/>
              <p:nvPr/>
            </p:nvSpPr>
            <p:spPr>
              <a:xfrm>
                <a:off x="0" y="8438"/>
                <a:ext cx="1778310" cy="361932"/>
              </a:xfrm>
              <a:prstGeom prst="roundRect">
                <a:avLst>
                  <a:gd name="adj" fmla="val 10000"/>
                </a:avLst>
              </a:prstGeom>
              <a:solidFill>
                <a:srgbClr val="FFFFFF">
                  <a:alpha val="90000"/>
                </a:srgbClr>
              </a:solidFill>
              <a:ln w="12700" cap="flat">
                <a:solidFill>
                  <a:schemeClr val="accent1"/>
                </a:solidFill>
                <a:prstDash val="solid"/>
                <a:miter lim="800000"/>
              </a:ln>
              <a:effectLst/>
            </p:spPr>
            <p:txBody>
              <a:bodyPr wrap="square" lIns="45719" tIns="45719" rIns="45719" bIns="45719" numCol="1" rtlCol="1" anchor="ctr">
                <a:noAutofit/>
              </a:bodyPr>
              <a:lstStyle/>
              <a:p>
                <a:pPr algn="ctr" defTabSz="8001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43" name="Data Sources"/>
              <p:cNvSpPr txBox="1"/>
              <p:nvPr/>
            </p:nvSpPr>
            <p:spPr>
              <a:xfrm>
                <a:off x="10600" y="-7957"/>
                <a:ext cx="1757108" cy="39472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68580" tIns="68580" rIns="68580" bIns="68580" numCol="1" rtlCol="1" anchor="ctr">
                <a:spAutoFit/>
              </a:bodyPr>
              <a:lstStyle>
                <a:lvl1pPr algn="ctr" defTabSz="800100" rtl="1">
                  <a:lnSpc>
                    <a:spcPct val="90000"/>
                  </a:lnSpc>
                  <a:spcBef>
                    <a:spcPts val="700"/>
                  </a:spcBef>
                </a:lvl1pPr>
              </a:lstStyle>
              <a:p>
                <a:pPr rtl="1"/>
                <a:r>
                  <a:rPr>
                    <a:latin typeface="Sakkal Majalla" panose="02000000000000000000" pitchFamily="2" charset="-78"/>
                    <a:cs typeface="Sakkal Majalla" panose="02000000000000000000" pitchFamily="2" charset="-78"/>
                  </a:rPr>
                  <a:t>مصادر البيانات</a:t>
                </a:r>
              </a:p>
            </p:txBody>
          </p:sp>
        </p:grpSp>
        <p:sp>
          <p:nvSpPr>
            <p:cNvPr id="345" name="Rounded Rectangle"/>
            <p:cNvSpPr/>
            <p:nvPr/>
          </p:nvSpPr>
          <p:spPr>
            <a:xfrm>
              <a:off x="3244259" y="896326"/>
              <a:ext cx="1291329" cy="620423"/>
            </a:xfrm>
            <a:prstGeom prst="roundRect">
              <a:avLst>
                <a:gd name="adj" fmla="val 10000"/>
              </a:avLst>
            </a:prstGeom>
            <a:solidFill>
              <a:schemeClr val="accent2"/>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48" name="Group"/>
            <p:cNvGrpSpPr/>
            <p:nvPr/>
          </p:nvGrpSpPr>
          <p:grpSpPr>
            <a:xfrm>
              <a:off x="3438671" y="1081019"/>
              <a:ext cx="1291330" cy="620425"/>
              <a:chOff x="0" y="13160"/>
              <a:chExt cx="1291328" cy="620423"/>
            </a:xfrm>
          </p:grpSpPr>
          <p:sp>
            <p:nvSpPr>
              <p:cNvPr id="346" name="Rounded Rectangle"/>
              <p:cNvSpPr/>
              <p:nvPr/>
            </p:nvSpPr>
            <p:spPr>
              <a:xfrm>
                <a:off x="0" y="13160"/>
                <a:ext cx="1291328" cy="620423"/>
              </a:xfrm>
              <a:prstGeom prst="roundRect">
                <a:avLst>
                  <a:gd name="adj" fmla="val 10000"/>
                </a:avLst>
              </a:prstGeom>
              <a:solidFill>
                <a:srgbClr val="FFFFFF">
                  <a:alpha val="90000"/>
                </a:srgbClr>
              </a:solidFill>
              <a:ln w="12700" cap="flat">
                <a:solidFill>
                  <a:schemeClr val="accent2"/>
                </a:solidFill>
                <a:prstDash val="solid"/>
                <a:miter lim="800000"/>
              </a:ln>
              <a:effectLst/>
            </p:spPr>
            <p:txBody>
              <a:bodyPr wrap="square" lIns="45719" tIns="45719" rIns="45719" bIns="45719" numCol="1" rtlCol="1" anchor="ctr">
                <a:noAutofit/>
              </a:bodyPr>
              <a:lstStyle/>
              <a:p>
                <a:pPr algn="ctr" defTabSz="8001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47" name="Primary sources"/>
              <p:cNvSpPr txBox="1"/>
              <p:nvPr/>
            </p:nvSpPr>
            <p:spPr>
              <a:xfrm>
                <a:off x="18172" y="126010"/>
                <a:ext cx="1254985" cy="39472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68580" tIns="68580" rIns="68580" bIns="68580" numCol="1" rtlCol="1" anchor="ctr">
                <a:spAutoFit/>
              </a:bodyPr>
              <a:lstStyle>
                <a:lvl1pPr algn="ctr" defTabSz="800100" rtl="1">
                  <a:lnSpc>
                    <a:spcPct val="90000"/>
                  </a:lnSpc>
                  <a:spcBef>
                    <a:spcPts val="700"/>
                  </a:spcBef>
                </a:lvl1pPr>
              </a:lstStyle>
              <a:p>
                <a:pPr rtl="1"/>
                <a:r>
                  <a:rPr>
                    <a:latin typeface="Sakkal Majalla" panose="02000000000000000000" pitchFamily="2" charset="-78"/>
                    <a:cs typeface="Sakkal Majalla" panose="02000000000000000000" pitchFamily="2" charset="-78"/>
                  </a:rPr>
                  <a:t>المصادر الأولية</a:t>
                </a:r>
              </a:p>
            </p:txBody>
          </p:sp>
        </p:grpSp>
        <p:sp>
          <p:nvSpPr>
            <p:cNvPr id="349" name="Rounded Rectangle"/>
            <p:cNvSpPr/>
            <p:nvPr/>
          </p:nvSpPr>
          <p:spPr>
            <a:xfrm>
              <a:off x="0" y="2971670"/>
              <a:ext cx="1399426" cy="747919"/>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52" name="Group"/>
            <p:cNvGrpSpPr/>
            <p:nvPr/>
          </p:nvGrpSpPr>
          <p:grpSpPr>
            <a:xfrm>
              <a:off x="194413" y="3156362"/>
              <a:ext cx="1399427" cy="747920"/>
              <a:chOff x="0" y="0"/>
              <a:chExt cx="1399426" cy="747919"/>
            </a:xfrm>
          </p:grpSpPr>
          <p:sp>
            <p:nvSpPr>
              <p:cNvPr id="350" name="Rounded Rectangle"/>
              <p:cNvSpPr/>
              <p:nvPr/>
            </p:nvSpPr>
            <p:spPr>
              <a:xfrm>
                <a:off x="0" y="0"/>
                <a:ext cx="1399426" cy="747919"/>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51" name="Health surveillance systems"/>
              <p:cNvSpPr txBox="1"/>
              <p:nvPr/>
            </p:nvSpPr>
            <p:spPr>
              <a:xfrm>
                <a:off x="21906" y="220457"/>
                <a:ext cx="1355613" cy="30700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3339" tIns="53339" rIns="53339" bIns="53339" numCol="1" rtlCol="1" anchor="ctr">
                <a:spAutoFit/>
              </a:bodyPr>
              <a:lstStyle>
                <a:lvl1pPr algn="ct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نُظُم الترصُّد الصحي</a:t>
                </a:r>
              </a:p>
            </p:txBody>
          </p:sp>
        </p:grpSp>
        <p:sp>
          <p:nvSpPr>
            <p:cNvPr id="353" name="Rounded Rectangle"/>
            <p:cNvSpPr/>
            <p:nvPr/>
          </p:nvSpPr>
          <p:spPr>
            <a:xfrm>
              <a:off x="1836247" y="3075667"/>
              <a:ext cx="1431218" cy="672543"/>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56" name="Group"/>
            <p:cNvGrpSpPr/>
            <p:nvPr/>
          </p:nvGrpSpPr>
          <p:grpSpPr>
            <a:xfrm>
              <a:off x="2030659" y="3260359"/>
              <a:ext cx="1431220" cy="672544"/>
              <a:chOff x="0" y="0"/>
              <a:chExt cx="1431218" cy="672542"/>
            </a:xfrm>
          </p:grpSpPr>
          <p:sp>
            <p:nvSpPr>
              <p:cNvPr id="354" name="Rounded Rectangle"/>
              <p:cNvSpPr/>
              <p:nvPr/>
            </p:nvSpPr>
            <p:spPr>
              <a:xfrm>
                <a:off x="0" y="0"/>
                <a:ext cx="1431218" cy="672542"/>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55" name="Health records"/>
              <p:cNvSpPr txBox="1"/>
              <p:nvPr/>
            </p:nvSpPr>
            <p:spPr>
              <a:xfrm>
                <a:off x="19698" y="182769"/>
                <a:ext cx="1391823" cy="30700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3339" tIns="53339" rIns="53339" bIns="53339" numCol="1" rtlCol="1" anchor="ctr">
                <a:spAutoFit/>
              </a:bodyPr>
              <a:lstStyle>
                <a:lvl1pPr algn="ct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السجلات الصحية</a:t>
                </a:r>
              </a:p>
            </p:txBody>
          </p:sp>
        </p:grpSp>
        <p:sp>
          <p:nvSpPr>
            <p:cNvPr id="357" name="Rounded Rectangle"/>
            <p:cNvSpPr/>
            <p:nvPr/>
          </p:nvSpPr>
          <p:spPr>
            <a:xfrm>
              <a:off x="3616292" y="3067679"/>
              <a:ext cx="1319569" cy="706364"/>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60" name="Group"/>
            <p:cNvGrpSpPr/>
            <p:nvPr/>
          </p:nvGrpSpPr>
          <p:grpSpPr>
            <a:xfrm>
              <a:off x="3810705" y="3252370"/>
              <a:ext cx="1319569" cy="706364"/>
              <a:chOff x="0" y="0"/>
              <a:chExt cx="1319568" cy="706362"/>
            </a:xfrm>
          </p:grpSpPr>
          <p:sp>
            <p:nvSpPr>
              <p:cNvPr id="358" name="Rounded Rectangle"/>
              <p:cNvSpPr/>
              <p:nvPr/>
            </p:nvSpPr>
            <p:spPr>
              <a:xfrm>
                <a:off x="0" y="0"/>
                <a:ext cx="1319569" cy="706363"/>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59" name="Household survey data"/>
              <p:cNvSpPr txBox="1"/>
              <p:nvPr/>
            </p:nvSpPr>
            <p:spPr>
              <a:xfrm>
                <a:off x="20689" y="100330"/>
                <a:ext cx="1278191" cy="50570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3339" tIns="53339" rIns="53339" bIns="53339" numCol="1" rtlCol="1" anchor="ctr">
                <a:spAutoFit/>
              </a:bodyPr>
              <a:lstStyle>
                <a:lvl1pPr algn="ct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بيانات مسوحات الأسر المعيشية</a:t>
                </a:r>
              </a:p>
            </p:txBody>
          </p:sp>
        </p:grpSp>
        <p:sp>
          <p:nvSpPr>
            <p:cNvPr id="361" name="Rounded Rectangle"/>
            <p:cNvSpPr/>
            <p:nvPr/>
          </p:nvSpPr>
          <p:spPr>
            <a:xfrm>
              <a:off x="5380678" y="3115677"/>
              <a:ext cx="1481366" cy="641311"/>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64" name="Group"/>
            <p:cNvGrpSpPr/>
            <p:nvPr/>
          </p:nvGrpSpPr>
          <p:grpSpPr>
            <a:xfrm>
              <a:off x="5575091" y="3300369"/>
              <a:ext cx="1481367" cy="641312"/>
              <a:chOff x="0" y="0"/>
              <a:chExt cx="1481366" cy="641310"/>
            </a:xfrm>
          </p:grpSpPr>
          <p:sp>
            <p:nvSpPr>
              <p:cNvPr id="362" name="Rounded Rectangle"/>
              <p:cNvSpPr/>
              <p:nvPr/>
            </p:nvSpPr>
            <p:spPr>
              <a:xfrm>
                <a:off x="0" y="0"/>
                <a:ext cx="1481366" cy="641310"/>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63" name="Filed data"/>
              <p:cNvSpPr txBox="1"/>
              <p:nvPr/>
            </p:nvSpPr>
            <p:spPr>
              <a:xfrm>
                <a:off x="18782" y="167153"/>
                <a:ext cx="1443800" cy="30700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3339" tIns="53339" rIns="53339" bIns="53339" numCol="1" rtlCol="1" anchor="ctr">
                <a:spAutoFit/>
              </a:bodyPr>
              <a:lstStyle>
                <a:lvl1pPr algn="ct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البيانات الميدانية</a:t>
                </a:r>
              </a:p>
            </p:txBody>
          </p:sp>
        </p:grpSp>
        <p:sp>
          <p:nvSpPr>
            <p:cNvPr id="365" name="Rounded Rectangle"/>
            <p:cNvSpPr/>
            <p:nvPr/>
          </p:nvSpPr>
          <p:spPr>
            <a:xfrm>
              <a:off x="7126973" y="3165742"/>
              <a:ext cx="1160397" cy="544026"/>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68" name="Group"/>
            <p:cNvGrpSpPr/>
            <p:nvPr/>
          </p:nvGrpSpPr>
          <p:grpSpPr>
            <a:xfrm>
              <a:off x="7321386" y="3350433"/>
              <a:ext cx="1160398" cy="544027"/>
              <a:chOff x="0" y="0"/>
              <a:chExt cx="1160397" cy="544025"/>
            </a:xfrm>
          </p:grpSpPr>
          <p:sp>
            <p:nvSpPr>
              <p:cNvPr id="366" name="Rounded Rectangle"/>
              <p:cNvSpPr/>
              <p:nvPr/>
            </p:nvSpPr>
            <p:spPr>
              <a:xfrm>
                <a:off x="0" y="0"/>
                <a:ext cx="1160397" cy="544025"/>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67" name="Laboratory data"/>
              <p:cNvSpPr txBox="1"/>
              <p:nvPr/>
            </p:nvSpPr>
            <p:spPr>
              <a:xfrm>
                <a:off x="15933" y="118510"/>
                <a:ext cx="1128529" cy="30700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3339" tIns="53339" rIns="53339" bIns="53339" numCol="1" rtlCol="1" anchor="ctr">
                <a:spAutoFit/>
              </a:bodyPr>
              <a:lstStyle>
                <a:lvl1pPr algn="ct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البيانات المختبرية</a:t>
                </a:r>
              </a:p>
            </p:txBody>
          </p:sp>
        </p:grpSp>
        <p:sp>
          <p:nvSpPr>
            <p:cNvPr id="369" name="Rounded Rectangle"/>
            <p:cNvSpPr/>
            <p:nvPr/>
          </p:nvSpPr>
          <p:spPr>
            <a:xfrm>
              <a:off x="6402924" y="1047622"/>
              <a:ext cx="1399759" cy="575368"/>
            </a:xfrm>
            <a:prstGeom prst="roundRect">
              <a:avLst>
                <a:gd name="adj" fmla="val 10000"/>
              </a:avLst>
            </a:prstGeom>
            <a:solidFill>
              <a:schemeClr val="accent2"/>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72" name="Group"/>
            <p:cNvGrpSpPr/>
            <p:nvPr/>
          </p:nvGrpSpPr>
          <p:grpSpPr>
            <a:xfrm>
              <a:off x="6597338" y="1232313"/>
              <a:ext cx="1399760" cy="575371"/>
              <a:chOff x="0" y="35687"/>
              <a:chExt cx="1399758" cy="575369"/>
            </a:xfrm>
          </p:grpSpPr>
          <p:sp>
            <p:nvSpPr>
              <p:cNvPr id="370" name="Rounded Rectangle"/>
              <p:cNvSpPr/>
              <p:nvPr/>
            </p:nvSpPr>
            <p:spPr>
              <a:xfrm>
                <a:off x="0" y="35687"/>
                <a:ext cx="1399758" cy="575369"/>
              </a:xfrm>
              <a:prstGeom prst="roundRect">
                <a:avLst>
                  <a:gd name="adj" fmla="val 10000"/>
                </a:avLst>
              </a:prstGeom>
              <a:solidFill>
                <a:srgbClr val="FFFFFF">
                  <a:alpha val="90000"/>
                </a:srgbClr>
              </a:solidFill>
              <a:ln w="12700" cap="flat">
                <a:solidFill>
                  <a:schemeClr val="accent2"/>
                </a:solidFill>
                <a:prstDash val="solid"/>
                <a:miter lim="800000"/>
              </a:ln>
              <a:effectLst/>
            </p:spPr>
            <p:txBody>
              <a:bodyPr wrap="square" lIns="45719" tIns="45719" rIns="45719" bIns="45719" numCol="1" rtlCol="1" anchor="ctr">
                <a:noAutofit/>
              </a:bodyPr>
              <a:lstStyle/>
              <a:p>
                <a:pPr algn="ctr" defTabSz="8001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71" name="Secondary sources"/>
              <p:cNvSpPr txBox="1"/>
              <p:nvPr/>
            </p:nvSpPr>
            <p:spPr>
              <a:xfrm>
                <a:off x="16851" y="126011"/>
                <a:ext cx="1366055" cy="39472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68580" tIns="68580" rIns="68580" bIns="68580" numCol="1" rtlCol="1" anchor="ctr">
                <a:spAutoFit/>
              </a:bodyPr>
              <a:lstStyle>
                <a:lvl1pPr algn="ctr" defTabSz="800100" rtl="1">
                  <a:lnSpc>
                    <a:spcPct val="90000"/>
                  </a:lnSpc>
                  <a:spcBef>
                    <a:spcPts val="700"/>
                  </a:spcBef>
                </a:lvl1pPr>
              </a:lstStyle>
              <a:p>
                <a:pPr rtl="1"/>
                <a:r>
                  <a:rPr>
                    <a:latin typeface="Sakkal Majalla" panose="02000000000000000000" pitchFamily="2" charset="-78"/>
                    <a:cs typeface="Sakkal Majalla" panose="02000000000000000000" pitchFamily="2" charset="-78"/>
                  </a:rPr>
                  <a:t>المصادر الثانوية</a:t>
                </a:r>
              </a:p>
            </p:txBody>
          </p:sp>
        </p:grpSp>
        <p:sp>
          <p:nvSpPr>
            <p:cNvPr id="373" name="Rounded Rectangle"/>
            <p:cNvSpPr/>
            <p:nvPr/>
          </p:nvSpPr>
          <p:spPr>
            <a:xfrm>
              <a:off x="8788388" y="2862619"/>
              <a:ext cx="1290401" cy="704331"/>
            </a:xfrm>
            <a:prstGeom prst="roundRect">
              <a:avLst>
                <a:gd name="adj" fmla="val 10000"/>
              </a:avLst>
            </a:prstGeom>
            <a:solidFill>
              <a:schemeClr val="accent3"/>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76" name="Group"/>
            <p:cNvGrpSpPr/>
            <p:nvPr/>
          </p:nvGrpSpPr>
          <p:grpSpPr>
            <a:xfrm>
              <a:off x="8982801" y="3047312"/>
              <a:ext cx="1290402" cy="704332"/>
              <a:chOff x="0" y="0"/>
              <a:chExt cx="1290401" cy="704331"/>
            </a:xfrm>
          </p:grpSpPr>
          <p:sp>
            <p:nvSpPr>
              <p:cNvPr id="374" name="Rounded Rectangle"/>
              <p:cNvSpPr/>
              <p:nvPr/>
            </p:nvSpPr>
            <p:spPr>
              <a:xfrm>
                <a:off x="0" y="0"/>
                <a:ext cx="1290401" cy="704331"/>
              </a:xfrm>
              <a:prstGeom prst="roundRect">
                <a:avLst>
                  <a:gd name="adj" fmla="val 10000"/>
                </a:avLst>
              </a:prstGeom>
              <a:solidFill>
                <a:srgbClr val="FFFFFF">
                  <a:alpha val="90000"/>
                </a:srgbClr>
              </a:solidFill>
              <a:ln w="12700" cap="flat">
                <a:solidFill>
                  <a:schemeClr val="accent3"/>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375" name="Population census"/>
              <p:cNvSpPr txBox="1"/>
              <p:nvPr/>
            </p:nvSpPr>
            <p:spPr>
              <a:xfrm>
                <a:off x="20628" y="198663"/>
                <a:ext cx="1249143" cy="30700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53339" tIns="53339" rIns="53339" bIns="53339" numCol="1" rtlCol="1" anchor="ctr">
                <a:spAutoFit/>
              </a:bodyPr>
              <a:lstStyle>
                <a:lvl1pPr algn="ct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تعداد السكان</a:t>
                </a:r>
              </a:p>
            </p:txBody>
          </p:sp>
        </p:grpSp>
      </p:grpSp>
      <p:sp>
        <p:nvSpPr>
          <p:cNvPr id="378" name="TextBox 58"/>
          <p:cNvSpPr txBox="1"/>
          <p:nvPr/>
        </p:nvSpPr>
        <p:spPr>
          <a:xfrm>
            <a:off x="811762" y="929736"/>
            <a:ext cx="10568476"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400">
                <a:latin typeface="+mn-lt"/>
                <a:ea typeface="+mn-ea"/>
                <a:cs typeface="+mn-cs"/>
                <a:sym typeface="Source Sans Pro Regular"/>
              </a:defRPr>
            </a:lvl1pPr>
          </a:lstStyle>
          <a:p>
            <a:pPr algn="ctr" rtl="1"/>
            <a:r>
              <a:rPr lang="ar" b="1">
                <a:solidFill>
                  <a:srgbClr val="C00000"/>
                </a:solidFill>
                <a:latin typeface="Sakkal Majalla" panose="02000000000000000000" pitchFamily="2" charset="-78"/>
                <a:cs typeface="Sakkal Majalla" panose="02000000000000000000" pitchFamily="2" charset="-78"/>
              </a:rPr>
              <a:t>يمكن تقسيم مصادر البيانات إلى مصادر أولية وأخرى ثانوية، على النحو الموضح في الشكل أدناه:</a:t>
            </a:r>
          </a:p>
        </p:txBody>
      </p:sp>
      <p:sp>
        <p:nvSpPr>
          <p:cNvPr id="2" name="Title 1">
            <a:extLst>
              <a:ext uri="{FF2B5EF4-FFF2-40B4-BE49-F238E27FC236}">
                <a16:creationId xmlns:a16="http://schemas.microsoft.com/office/drawing/2014/main" id="{46BF2E93-9E5C-79AD-7210-185023E63C51}"/>
              </a:ext>
            </a:extLst>
          </p:cNvPr>
          <p:cNvSpPr txBox="1">
            <a:spLocks/>
          </p:cNvSpPr>
          <p:nvPr/>
        </p:nvSpPr>
        <p:spPr>
          <a:xfrm>
            <a:off x="-325200" y="-105796"/>
            <a:ext cx="5499491" cy="71798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المصادر المُحتملة للبيانات</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Google Shape;300;p7"/>
          <p:cNvSpPr txBox="1">
            <a:spLocks noGrp="1"/>
          </p:cNvSpPr>
          <p:nvPr>
            <p:ph type="body" sz="quarter" idx="1"/>
          </p:nvPr>
        </p:nvSpPr>
        <p:spPr>
          <a:xfrm>
            <a:off x="2517844" y="1807501"/>
            <a:ext cx="7453208" cy="1530504"/>
          </a:xfrm>
          <a:prstGeom prst="rect">
            <a:avLst/>
          </a:prstGeom>
        </p:spPr>
        <p:txBody>
          <a:bodyPr lIns="179999" tIns="179999" rIns="179999" bIns="179999" rtlCol="1"/>
          <a:lstStyle>
            <a:lvl1pPr algn="r" rtl="1">
              <a:lnSpc>
                <a:spcPct val="110000"/>
              </a:lnSpc>
              <a:spcBef>
                <a:spcPts val="0"/>
              </a:spcBef>
            </a:lvl1pPr>
          </a:lstStyle>
          <a:p>
            <a:pPr algn="ctr" rtl="1"/>
            <a:r>
              <a:rPr lang="ar" b="1" dirty="0">
                <a:latin typeface="Sakkal Majalla" panose="02000000000000000000" pitchFamily="2" charset="-78"/>
                <a:cs typeface="Sakkal Majalla" panose="02000000000000000000" pitchFamily="2" charset="-78"/>
              </a:rPr>
              <a:t>3. كيف ينبغي تنفيذ عملية إدارة البيانات؟</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 name="Image" descr="Image"/>
          <p:cNvPicPr>
            <a:picLocks noChangeAspect="1"/>
          </p:cNvPicPr>
          <p:nvPr/>
        </p:nvPicPr>
        <p:blipFill>
          <a:blip r:embed="rId2"/>
          <a:stretch>
            <a:fillRect/>
          </a:stretch>
        </p:blipFill>
        <p:spPr>
          <a:xfrm>
            <a:off x="768350" y="1504950"/>
            <a:ext cx="10655300" cy="3848100"/>
          </a:xfrm>
          <a:prstGeom prst="rect">
            <a:avLst/>
          </a:prstGeom>
          <a:ln w="12700">
            <a:miter lim="400000"/>
          </a:ln>
        </p:spPr>
      </p:pic>
      <p:sp>
        <p:nvSpPr>
          <p:cNvPr id="3" name="Title 1">
            <a:extLst>
              <a:ext uri="{FF2B5EF4-FFF2-40B4-BE49-F238E27FC236}">
                <a16:creationId xmlns:a16="http://schemas.microsoft.com/office/drawing/2014/main" id="{3CB48D20-F377-468D-9F9B-21C368C7A910}"/>
              </a:ext>
            </a:extLst>
          </p:cNvPr>
          <p:cNvSpPr txBox="1">
            <a:spLocks/>
          </p:cNvSpPr>
          <p:nvPr/>
        </p:nvSpPr>
        <p:spPr>
          <a:xfrm>
            <a:off x="129546" y="79899"/>
            <a:ext cx="8424520" cy="59852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تشمل عمليات إدارة البيانات الروتينية ما يأتي:</a:t>
            </a:r>
          </a:p>
        </p:txBody>
      </p:sp>
      <p:sp>
        <p:nvSpPr>
          <p:cNvPr id="4" name="TextBox 3">
            <a:extLst>
              <a:ext uri="{FF2B5EF4-FFF2-40B4-BE49-F238E27FC236}">
                <a16:creationId xmlns:a16="http://schemas.microsoft.com/office/drawing/2014/main" id="{CD3BE3E6-C621-DBE5-96B3-5F550F0406A3}"/>
              </a:ext>
            </a:extLst>
          </p:cNvPr>
          <p:cNvSpPr txBox="1"/>
          <p:nvPr/>
        </p:nvSpPr>
        <p:spPr>
          <a:xfrm>
            <a:off x="1027886" y="3031146"/>
            <a:ext cx="2016763" cy="707884"/>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الإدخال</a:t>
            </a:r>
          </a:p>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والتنقية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5F330EF9-9C25-100D-8CD8-DEC3E817E454}"/>
              </a:ext>
            </a:extLst>
          </p:cNvPr>
          <p:cNvSpPr txBox="1"/>
          <p:nvPr/>
        </p:nvSpPr>
        <p:spPr>
          <a:xfrm>
            <a:off x="844149" y="1619849"/>
            <a:ext cx="10579501" cy="584773"/>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3200" dirty="0">
                <a:solidFill>
                  <a:schemeClr val="bg1"/>
                </a:solidFill>
                <a:effectLst/>
              </a:rPr>
              <a:t>يتمثل مفتاح الإدارة الجيدة للبيانات في عمليات التحقق المنتظمة</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0" name="TextBox 9">
            <a:extLst>
              <a:ext uri="{FF2B5EF4-FFF2-40B4-BE49-F238E27FC236}">
                <a16:creationId xmlns:a16="http://schemas.microsoft.com/office/drawing/2014/main" id="{D078A10F-F586-FC8D-3A44-1A9F476C4AE6}"/>
              </a:ext>
            </a:extLst>
          </p:cNvPr>
          <p:cNvSpPr txBox="1"/>
          <p:nvPr/>
        </p:nvSpPr>
        <p:spPr>
          <a:xfrm>
            <a:off x="3253946" y="3173435"/>
            <a:ext cx="2473613"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التحقق من الدقة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F2C695D8-19A5-9C69-CF6E-99EA6A755601}"/>
              </a:ext>
            </a:extLst>
          </p:cNvPr>
          <p:cNvSpPr txBox="1"/>
          <p:nvPr/>
        </p:nvSpPr>
        <p:spPr>
          <a:xfrm>
            <a:off x="6080452" y="3172010"/>
            <a:ext cx="2473613"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تقديم التعقيبات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FAAEBE2E-5A61-50F7-F798-E3C170A35AFA}"/>
              </a:ext>
            </a:extLst>
          </p:cNvPr>
          <p:cNvSpPr txBox="1"/>
          <p:nvPr/>
        </p:nvSpPr>
        <p:spPr>
          <a:xfrm>
            <a:off x="9127287" y="3238599"/>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تبادل البيانات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A547AF50-11E1-B087-9690-501369A6D2AF}"/>
              </a:ext>
            </a:extLst>
          </p:cNvPr>
          <p:cNvSpPr txBox="1"/>
          <p:nvPr/>
        </p:nvSpPr>
        <p:spPr>
          <a:xfrm>
            <a:off x="835749" y="4182430"/>
            <a:ext cx="10033868" cy="461663"/>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lang="ar-EG" sz="2400" b="1" dirty="0">
                <a:solidFill>
                  <a:schemeClr val="bg1"/>
                </a:solidFill>
              </a:rPr>
              <a:t>إدخال البيانات وتنقيتها بواسطة موظفين مُدربين على إدارة البيانات. </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1" name="Image" descr="Image"/>
          <p:cNvPicPr>
            <a:picLocks noChangeAspect="1"/>
          </p:cNvPicPr>
          <p:nvPr/>
        </p:nvPicPr>
        <p:blipFill>
          <a:blip r:embed="rId2"/>
          <a:stretch>
            <a:fillRect/>
          </a:stretch>
        </p:blipFill>
        <p:spPr>
          <a:xfrm>
            <a:off x="768350" y="1479550"/>
            <a:ext cx="10655300" cy="3898900"/>
          </a:xfrm>
          <a:prstGeom prst="rect">
            <a:avLst/>
          </a:prstGeom>
          <a:ln w="12700">
            <a:miter lim="400000"/>
          </a:ln>
        </p:spPr>
      </p:pic>
      <p:sp>
        <p:nvSpPr>
          <p:cNvPr id="3" name="Title 1">
            <a:extLst>
              <a:ext uri="{FF2B5EF4-FFF2-40B4-BE49-F238E27FC236}">
                <a16:creationId xmlns:a16="http://schemas.microsoft.com/office/drawing/2014/main" id="{C07A0469-8F67-BA2B-7CF7-101B658D639B}"/>
              </a:ext>
            </a:extLst>
          </p:cNvPr>
          <p:cNvSpPr txBox="1">
            <a:spLocks/>
          </p:cNvSpPr>
          <p:nvPr/>
        </p:nvSpPr>
        <p:spPr>
          <a:xfrm>
            <a:off x="129546" y="79899"/>
            <a:ext cx="8434351" cy="60835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تشمل عمليات إدارة البيانات الروتينية ما يأتي:</a:t>
            </a:r>
          </a:p>
        </p:txBody>
      </p:sp>
      <p:sp>
        <p:nvSpPr>
          <p:cNvPr id="4" name="TextBox 3">
            <a:extLst>
              <a:ext uri="{FF2B5EF4-FFF2-40B4-BE49-F238E27FC236}">
                <a16:creationId xmlns:a16="http://schemas.microsoft.com/office/drawing/2014/main" id="{60A4BB72-173B-E735-33A9-2A20086193BA}"/>
              </a:ext>
            </a:extLst>
          </p:cNvPr>
          <p:cNvSpPr txBox="1"/>
          <p:nvPr/>
        </p:nvSpPr>
        <p:spPr>
          <a:xfrm>
            <a:off x="934048" y="4030675"/>
            <a:ext cx="10033868" cy="954105"/>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1" indent="0"/>
            <a:r>
              <a:rPr lang="ar-EG" sz="2800" b="1" dirty="0">
                <a:solidFill>
                  <a:schemeClr val="bg1"/>
                </a:solidFill>
              </a:rPr>
              <a:t>التحقق من دقة البيانات المُجمَّعة، مثل مقارنة استمارات استقصاء الحالات بقاعدة البيانات.</a:t>
            </a:r>
            <a:endParaRPr kumimoji="0" lang="en-US" sz="28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6214AD04-3166-DC25-A878-E288BDCA013F}"/>
              </a:ext>
            </a:extLst>
          </p:cNvPr>
          <p:cNvSpPr txBox="1"/>
          <p:nvPr/>
        </p:nvSpPr>
        <p:spPr>
          <a:xfrm>
            <a:off x="835749" y="1639932"/>
            <a:ext cx="10579501" cy="584773"/>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3200" dirty="0">
                <a:solidFill>
                  <a:schemeClr val="bg1"/>
                </a:solidFill>
                <a:effectLst/>
              </a:rPr>
              <a:t>يتمثل مفتاح الإدارة الجيدة للبيانات في عمليات التحقق المنتظمة</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EDABB384-FE5B-7ED5-516B-EC353D8B7951}"/>
              </a:ext>
            </a:extLst>
          </p:cNvPr>
          <p:cNvSpPr txBox="1"/>
          <p:nvPr/>
        </p:nvSpPr>
        <p:spPr>
          <a:xfrm>
            <a:off x="1027886" y="3031146"/>
            <a:ext cx="2016763" cy="707884"/>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الإدخال</a:t>
            </a:r>
          </a:p>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والتنقية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0" name="TextBox 9">
            <a:extLst>
              <a:ext uri="{FF2B5EF4-FFF2-40B4-BE49-F238E27FC236}">
                <a16:creationId xmlns:a16="http://schemas.microsoft.com/office/drawing/2014/main" id="{7296714B-A986-A3D1-06A7-BC114A91C4C0}"/>
              </a:ext>
            </a:extLst>
          </p:cNvPr>
          <p:cNvSpPr txBox="1"/>
          <p:nvPr/>
        </p:nvSpPr>
        <p:spPr>
          <a:xfrm>
            <a:off x="3253946" y="3173435"/>
            <a:ext cx="2473613"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التحقق من الدقة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362A76FD-0482-6FC4-8B19-2E96D8C93858}"/>
              </a:ext>
            </a:extLst>
          </p:cNvPr>
          <p:cNvSpPr txBox="1"/>
          <p:nvPr/>
        </p:nvSpPr>
        <p:spPr>
          <a:xfrm>
            <a:off x="6080452" y="3172010"/>
            <a:ext cx="2473613"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تقديم التعقيبات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F7B9B854-9FD1-BB5B-1A9B-CA66BF86C0CA}"/>
              </a:ext>
            </a:extLst>
          </p:cNvPr>
          <p:cNvSpPr txBox="1"/>
          <p:nvPr/>
        </p:nvSpPr>
        <p:spPr>
          <a:xfrm>
            <a:off x="9127287" y="3238599"/>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تبادل البيانات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 name="Image" descr="Image"/>
          <p:cNvPicPr>
            <a:picLocks noChangeAspect="1"/>
          </p:cNvPicPr>
          <p:nvPr/>
        </p:nvPicPr>
        <p:blipFill>
          <a:blip r:embed="rId2"/>
          <a:stretch>
            <a:fillRect/>
          </a:stretch>
        </p:blipFill>
        <p:spPr>
          <a:xfrm>
            <a:off x="768350" y="1479550"/>
            <a:ext cx="10655300" cy="3898900"/>
          </a:xfrm>
          <a:prstGeom prst="rect">
            <a:avLst/>
          </a:prstGeom>
          <a:ln w="12700">
            <a:miter lim="400000"/>
          </a:ln>
        </p:spPr>
      </p:pic>
      <p:sp>
        <p:nvSpPr>
          <p:cNvPr id="3" name="Title 1">
            <a:extLst>
              <a:ext uri="{FF2B5EF4-FFF2-40B4-BE49-F238E27FC236}">
                <a16:creationId xmlns:a16="http://schemas.microsoft.com/office/drawing/2014/main" id="{3820D660-F4F5-F090-AECE-F00220D04B2E}"/>
              </a:ext>
            </a:extLst>
          </p:cNvPr>
          <p:cNvSpPr txBox="1">
            <a:spLocks/>
          </p:cNvSpPr>
          <p:nvPr/>
        </p:nvSpPr>
        <p:spPr>
          <a:xfrm>
            <a:off x="129545" y="79900"/>
            <a:ext cx="8404855" cy="42154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تشمل عمليات إدارة البيانات الروتينية ما يأتي:</a:t>
            </a:r>
          </a:p>
        </p:txBody>
      </p:sp>
      <p:sp>
        <p:nvSpPr>
          <p:cNvPr id="8" name="TextBox 7">
            <a:extLst>
              <a:ext uri="{FF2B5EF4-FFF2-40B4-BE49-F238E27FC236}">
                <a16:creationId xmlns:a16="http://schemas.microsoft.com/office/drawing/2014/main" id="{6B1B5714-E881-A6E5-23AD-596A4D6898B0}"/>
              </a:ext>
            </a:extLst>
          </p:cNvPr>
          <p:cNvSpPr txBox="1"/>
          <p:nvPr/>
        </p:nvSpPr>
        <p:spPr>
          <a:xfrm>
            <a:off x="835749" y="1639932"/>
            <a:ext cx="10579501" cy="584773"/>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3200" dirty="0">
                <a:solidFill>
                  <a:schemeClr val="bg1"/>
                </a:solidFill>
                <a:effectLst/>
              </a:rPr>
              <a:t>يتمثل مفتاح الإدارة الجيدة للبيانات في عمليات التحقق المنتظمة</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0B7BAB8B-0E0B-47F4-3993-571D2EA590AF}"/>
              </a:ext>
            </a:extLst>
          </p:cNvPr>
          <p:cNvSpPr txBox="1"/>
          <p:nvPr/>
        </p:nvSpPr>
        <p:spPr>
          <a:xfrm>
            <a:off x="1027886" y="3031146"/>
            <a:ext cx="2016763" cy="707884"/>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الإدخال</a:t>
            </a:r>
          </a:p>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والتنقية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0" name="TextBox 9">
            <a:extLst>
              <a:ext uri="{FF2B5EF4-FFF2-40B4-BE49-F238E27FC236}">
                <a16:creationId xmlns:a16="http://schemas.microsoft.com/office/drawing/2014/main" id="{5F6A776F-90CA-4279-0217-0133C69A3351}"/>
              </a:ext>
            </a:extLst>
          </p:cNvPr>
          <p:cNvSpPr txBox="1"/>
          <p:nvPr/>
        </p:nvSpPr>
        <p:spPr>
          <a:xfrm>
            <a:off x="3253946" y="3173435"/>
            <a:ext cx="2473613"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التحقق من الدقة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5A31077A-2F71-991B-AFC9-6A077F4588EB}"/>
              </a:ext>
            </a:extLst>
          </p:cNvPr>
          <p:cNvSpPr txBox="1"/>
          <p:nvPr/>
        </p:nvSpPr>
        <p:spPr>
          <a:xfrm>
            <a:off x="6080452" y="3172010"/>
            <a:ext cx="2473613"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تقديم التعقيبات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19125384-C557-8DB2-13F8-2290B1353970}"/>
              </a:ext>
            </a:extLst>
          </p:cNvPr>
          <p:cNvSpPr txBox="1"/>
          <p:nvPr/>
        </p:nvSpPr>
        <p:spPr>
          <a:xfrm>
            <a:off x="9127287" y="3238599"/>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تبادل البيانات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0D1F22D0-14E8-9B3B-FEC3-A9A19267F460}"/>
              </a:ext>
            </a:extLst>
          </p:cNvPr>
          <p:cNvSpPr txBox="1"/>
          <p:nvPr/>
        </p:nvSpPr>
        <p:spPr>
          <a:xfrm>
            <a:off x="917355" y="4171000"/>
            <a:ext cx="10033868" cy="954105"/>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1" indent="0"/>
            <a:r>
              <a:rPr lang="ar-EG" sz="2800" b="1" dirty="0">
                <a:solidFill>
                  <a:schemeClr val="bg1"/>
                </a:solidFill>
              </a:rPr>
              <a:t>تقديم تعقيبات لجامعي البيانات </a:t>
            </a:r>
            <a:r>
              <a:rPr lang="ar-EG" sz="2800" b="1" dirty="0" err="1">
                <a:solidFill>
                  <a:schemeClr val="bg1"/>
                </a:solidFill>
              </a:rPr>
              <a:t>وأخصائيي</a:t>
            </a:r>
            <a:r>
              <a:rPr lang="ar-EG" sz="2800" b="1" dirty="0">
                <a:solidFill>
                  <a:schemeClr val="bg1"/>
                </a:solidFill>
              </a:rPr>
              <a:t> إدخال البيانات، وتشمل المخاوف المتعلقة بجودة البيانات. </a:t>
            </a:r>
            <a:endParaRPr kumimoji="0" lang="en-US" sz="28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 name="Image" descr="Image"/>
          <p:cNvPicPr>
            <a:picLocks noChangeAspect="1"/>
          </p:cNvPicPr>
          <p:nvPr/>
        </p:nvPicPr>
        <p:blipFill>
          <a:blip r:embed="rId2"/>
          <a:stretch>
            <a:fillRect/>
          </a:stretch>
        </p:blipFill>
        <p:spPr>
          <a:xfrm>
            <a:off x="768350" y="1479550"/>
            <a:ext cx="10655300" cy="3898900"/>
          </a:xfrm>
          <a:prstGeom prst="rect">
            <a:avLst/>
          </a:prstGeom>
          <a:ln w="12700">
            <a:miter lim="400000"/>
          </a:ln>
        </p:spPr>
      </p:pic>
      <p:sp>
        <p:nvSpPr>
          <p:cNvPr id="2" name="Title 1">
            <a:extLst>
              <a:ext uri="{FF2B5EF4-FFF2-40B4-BE49-F238E27FC236}">
                <a16:creationId xmlns:a16="http://schemas.microsoft.com/office/drawing/2014/main" id="{A6CD0DA6-28C1-099F-B17D-BF70C0866659}"/>
              </a:ext>
            </a:extLst>
          </p:cNvPr>
          <p:cNvSpPr txBox="1">
            <a:spLocks/>
          </p:cNvSpPr>
          <p:nvPr/>
        </p:nvSpPr>
        <p:spPr>
          <a:xfrm>
            <a:off x="129546" y="79899"/>
            <a:ext cx="8375358" cy="47070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تشمل عمليات إدارة البيانات الروتينية ما يأتي:</a:t>
            </a:r>
          </a:p>
        </p:txBody>
      </p:sp>
      <p:sp>
        <p:nvSpPr>
          <p:cNvPr id="3" name="TextBox 2">
            <a:extLst>
              <a:ext uri="{FF2B5EF4-FFF2-40B4-BE49-F238E27FC236}">
                <a16:creationId xmlns:a16="http://schemas.microsoft.com/office/drawing/2014/main" id="{ADB32AD5-68EA-0FAD-8BA0-64360A982B7F}"/>
              </a:ext>
            </a:extLst>
          </p:cNvPr>
          <p:cNvSpPr txBox="1"/>
          <p:nvPr/>
        </p:nvSpPr>
        <p:spPr>
          <a:xfrm>
            <a:off x="977646" y="1678075"/>
            <a:ext cx="10395764" cy="584773"/>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3200" dirty="0">
                <a:solidFill>
                  <a:schemeClr val="bg1"/>
                </a:solidFill>
                <a:effectLst/>
              </a:rPr>
              <a:t>يتمثل مفتاح الإدارة الجيدة للبيانات في عمليات التحقق المنتظمة</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D1D8CDF9-B7F5-CCE0-C1B0-2C724D54C9A2}"/>
              </a:ext>
            </a:extLst>
          </p:cNvPr>
          <p:cNvSpPr txBox="1"/>
          <p:nvPr/>
        </p:nvSpPr>
        <p:spPr>
          <a:xfrm>
            <a:off x="1027886" y="3031146"/>
            <a:ext cx="2016763" cy="707884"/>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الإدخال</a:t>
            </a:r>
          </a:p>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والتنقية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30E6D6A2-CCD8-417A-C30E-99A9A06E2F53}"/>
              </a:ext>
            </a:extLst>
          </p:cNvPr>
          <p:cNvSpPr txBox="1"/>
          <p:nvPr/>
        </p:nvSpPr>
        <p:spPr>
          <a:xfrm>
            <a:off x="3253946" y="3173435"/>
            <a:ext cx="2473613"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التحقق من الدقة</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C908D1C9-760B-B294-B840-8E260F63921D}"/>
              </a:ext>
            </a:extLst>
          </p:cNvPr>
          <p:cNvSpPr txBox="1"/>
          <p:nvPr/>
        </p:nvSpPr>
        <p:spPr>
          <a:xfrm>
            <a:off x="6080452" y="3172010"/>
            <a:ext cx="2473613"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تقديم التعقيبات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B008B561-E6BF-CF25-8DB3-86D08B37CE1B}"/>
              </a:ext>
            </a:extLst>
          </p:cNvPr>
          <p:cNvSpPr txBox="1"/>
          <p:nvPr/>
        </p:nvSpPr>
        <p:spPr>
          <a:xfrm>
            <a:off x="9127287" y="3238599"/>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000" b="1" i="0" u="none" strike="noStrike" cap="none" spc="0" normalizeH="0" baseline="0" dirty="0">
                <a:ln>
                  <a:noFill/>
                </a:ln>
                <a:solidFill>
                  <a:schemeClr val="bg1"/>
                </a:solidFill>
                <a:effectLst/>
                <a:uFillTx/>
                <a:latin typeface="Calibri"/>
                <a:ea typeface="Calibri"/>
                <a:cs typeface="Calibri"/>
                <a:sym typeface="Calibri"/>
              </a:rPr>
              <a:t>تبادل البيانات</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9A686657-50D9-630A-7CF8-9FBCBFFA2F9B}"/>
              </a:ext>
            </a:extLst>
          </p:cNvPr>
          <p:cNvSpPr txBox="1"/>
          <p:nvPr/>
        </p:nvSpPr>
        <p:spPr>
          <a:xfrm>
            <a:off x="942155" y="4140843"/>
            <a:ext cx="10033868" cy="830995"/>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1" indent="0"/>
            <a:r>
              <a:rPr lang="ar-EG" sz="2400" b="1" dirty="0">
                <a:solidFill>
                  <a:schemeClr val="bg1"/>
                </a:solidFill>
              </a:rPr>
              <a:t>تبادل البيانات مع الأطراف المعنية والهيئات المُنسِّقة على المستويات دون الوطنية، والوطنية، والدولية.</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7" name="Group 6"/>
          <p:cNvGrpSpPr/>
          <p:nvPr/>
        </p:nvGrpSpPr>
        <p:grpSpPr>
          <a:xfrm>
            <a:off x="5308096" y="5038352"/>
            <a:ext cx="4694158" cy="1593370"/>
            <a:chOff x="0" y="0"/>
            <a:chExt cx="4694156" cy="1593368"/>
          </a:xfrm>
        </p:grpSpPr>
        <p:sp>
          <p:nvSpPr>
            <p:cNvPr id="403" name="Right Arrow 3"/>
            <p:cNvSpPr/>
            <p:nvPr/>
          </p:nvSpPr>
          <p:spPr>
            <a:xfrm>
              <a:off x="170139" y="405411"/>
              <a:ext cx="1008671" cy="782330"/>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pic>
          <p:nvPicPr>
            <p:cNvPr id="404" name="Picture 5" descr="Picture 5"/>
            <p:cNvPicPr>
              <a:picLocks noChangeAspect="1"/>
            </p:cNvPicPr>
            <p:nvPr/>
          </p:nvPicPr>
          <p:blipFill>
            <a:blip r:embed="rId2"/>
            <a:stretch>
              <a:fillRect/>
            </a:stretch>
          </p:blipFill>
          <p:spPr>
            <a:xfrm>
              <a:off x="1280332" y="0"/>
              <a:ext cx="1906146" cy="1593369"/>
            </a:xfrm>
            <a:prstGeom prst="rect">
              <a:avLst/>
            </a:prstGeom>
            <a:ln w="9525" cap="flat">
              <a:solidFill>
                <a:srgbClr val="000000"/>
              </a:solidFill>
              <a:prstDash val="solid"/>
              <a:miter lim="800000"/>
            </a:ln>
            <a:effectLst/>
          </p:spPr>
        </p:pic>
        <p:sp>
          <p:nvSpPr>
            <p:cNvPr id="405" name="TextBox 6"/>
            <p:cNvSpPr txBox="1"/>
            <p:nvPr/>
          </p:nvSpPr>
          <p:spPr>
            <a:xfrm>
              <a:off x="3088898" y="530778"/>
              <a:ext cx="1605259" cy="49382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lvl1pPr algn="ctr" rtl="1">
                <a:defRPr sz="1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معالجة البيانات وإدارتها</a:t>
              </a:r>
            </a:p>
          </p:txBody>
        </p:sp>
        <p:sp>
          <p:nvSpPr>
            <p:cNvPr id="406" name="TextBox 4"/>
            <p:cNvSpPr txBox="1"/>
            <p:nvPr/>
          </p:nvSpPr>
          <p:spPr>
            <a:xfrm>
              <a:off x="0" y="1237265"/>
              <a:ext cx="985080" cy="2880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lvl1pPr algn="ctr" rtl="1">
                <a:defRPr sz="1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التحقق</a:t>
              </a:r>
            </a:p>
          </p:txBody>
        </p:sp>
      </p:grpSp>
      <p:grpSp>
        <p:nvGrpSpPr>
          <p:cNvPr id="415" name="Group 7"/>
          <p:cNvGrpSpPr/>
          <p:nvPr/>
        </p:nvGrpSpPr>
        <p:grpSpPr>
          <a:xfrm>
            <a:off x="2432633" y="4693543"/>
            <a:ext cx="2517095" cy="1952395"/>
            <a:chOff x="0" y="0"/>
            <a:chExt cx="2517093" cy="1952394"/>
          </a:xfrm>
        </p:grpSpPr>
        <p:pic>
          <p:nvPicPr>
            <p:cNvPr id="408" name="Picture 4" descr="Picture 4"/>
            <p:cNvPicPr>
              <a:picLocks noChangeAspect="1"/>
            </p:cNvPicPr>
            <p:nvPr/>
          </p:nvPicPr>
          <p:blipFill>
            <a:blip r:embed="rId3"/>
            <a:stretch>
              <a:fillRect/>
            </a:stretch>
          </p:blipFill>
          <p:spPr>
            <a:xfrm rot="18408739" flipH="1">
              <a:off x="1207512" y="822853"/>
              <a:ext cx="1201701" cy="674439"/>
            </a:xfrm>
            <a:prstGeom prst="rect">
              <a:avLst/>
            </a:prstGeom>
            <a:ln w="12700" cap="flat">
              <a:noFill/>
              <a:miter lim="400000"/>
            </a:ln>
            <a:effectLst/>
          </p:spPr>
        </p:pic>
        <p:pic>
          <p:nvPicPr>
            <p:cNvPr id="409" name="Picture 2" descr="Picture 2"/>
            <p:cNvPicPr>
              <a:picLocks noChangeAspect="1"/>
            </p:cNvPicPr>
            <p:nvPr/>
          </p:nvPicPr>
          <p:blipFill>
            <a:blip r:embed="rId4"/>
            <a:stretch>
              <a:fillRect/>
            </a:stretch>
          </p:blipFill>
          <p:spPr>
            <a:xfrm>
              <a:off x="1109633" y="995036"/>
              <a:ext cx="1328873" cy="711590"/>
            </a:xfrm>
            <a:prstGeom prst="rect">
              <a:avLst/>
            </a:prstGeom>
            <a:ln w="12700" cap="flat">
              <a:noFill/>
              <a:miter lim="400000"/>
            </a:ln>
            <a:effectLst/>
          </p:spPr>
        </p:pic>
        <p:pic>
          <p:nvPicPr>
            <p:cNvPr id="410" name="Picture 4" descr="Picture 4"/>
            <p:cNvPicPr>
              <a:picLocks noChangeAspect="1"/>
            </p:cNvPicPr>
            <p:nvPr/>
          </p:nvPicPr>
          <p:blipFill>
            <a:blip r:embed="rId5"/>
            <a:stretch>
              <a:fillRect/>
            </a:stretch>
          </p:blipFill>
          <p:spPr>
            <a:xfrm rot="18701069">
              <a:off x="955312" y="392041"/>
              <a:ext cx="1383170" cy="743026"/>
            </a:xfrm>
            <a:prstGeom prst="rect">
              <a:avLst/>
            </a:prstGeom>
            <a:ln w="12700" cap="flat">
              <a:noFill/>
              <a:miter lim="400000"/>
            </a:ln>
            <a:effectLst/>
          </p:spPr>
        </p:pic>
        <p:pic>
          <p:nvPicPr>
            <p:cNvPr id="411" name="Picture 2" descr="Picture 2"/>
            <p:cNvPicPr>
              <a:picLocks noChangeAspect="1"/>
            </p:cNvPicPr>
            <p:nvPr/>
          </p:nvPicPr>
          <p:blipFill>
            <a:blip r:embed="rId6"/>
            <a:stretch>
              <a:fillRect/>
            </a:stretch>
          </p:blipFill>
          <p:spPr>
            <a:xfrm rot="19922765">
              <a:off x="1041046" y="577798"/>
              <a:ext cx="1347449" cy="723022"/>
            </a:xfrm>
            <a:prstGeom prst="rect">
              <a:avLst/>
            </a:prstGeom>
            <a:ln w="12700" cap="flat">
              <a:noFill/>
              <a:miter lim="400000"/>
            </a:ln>
            <a:effectLst>
              <a:outerShdw blurRad="292100" dist="139700" dir="2700000" rotWithShape="0">
                <a:srgbClr val="333333">
                  <a:alpha val="64998"/>
                </a:srgbClr>
              </a:outerShdw>
            </a:effectLst>
          </p:spPr>
        </p:pic>
        <p:pic>
          <p:nvPicPr>
            <p:cNvPr id="412" name="Picture 2" descr="Picture 2"/>
            <p:cNvPicPr>
              <a:picLocks noChangeAspect="1"/>
            </p:cNvPicPr>
            <p:nvPr/>
          </p:nvPicPr>
          <p:blipFill>
            <a:blip r:embed="rId7"/>
            <a:stretch>
              <a:fillRect/>
            </a:stretch>
          </p:blipFill>
          <p:spPr>
            <a:xfrm>
              <a:off x="1441137" y="1350829"/>
              <a:ext cx="701588" cy="601566"/>
            </a:xfrm>
            <a:prstGeom prst="rect">
              <a:avLst/>
            </a:prstGeom>
            <a:ln w="12700" cap="flat">
              <a:noFill/>
              <a:miter lim="400000"/>
            </a:ln>
            <a:effectLst/>
          </p:spPr>
        </p:pic>
        <p:pic>
          <p:nvPicPr>
            <p:cNvPr id="413" name="Picture 5" descr="Picture 5"/>
            <p:cNvPicPr>
              <a:picLocks noChangeAspect="1"/>
            </p:cNvPicPr>
            <p:nvPr/>
          </p:nvPicPr>
          <p:blipFill>
            <a:blip r:embed="rId8"/>
            <a:stretch>
              <a:fillRect/>
            </a:stretch>
          </p:blipFill>
          <p:spPr>
            <a:xfrm>
              <a:off x="1109632" y="1282242"/>
              <a:ext cx="1407462" cy="561557"/>
            </a:xfrm>
            <a:prstGeom prst="rect">
              <a:avLst/>
            </a:prstGeom>
            <a:ln w="12700" cap="flat">
              <a:noFill/>
              <a:miter lim="400000"/>
            </a:ln>
            <a:effectLst/>
          </p:spPr>
        </p:pic>
        <p:sp>
          <p:nvSpPr>
            <p:cNvPr id="414" name="TextBox 10"/>
            <p:cNvSpPr txBox="1"/>
            <p:nvPr/>
          </p:nvSpPr>
          <p:spPr>
            <a:xfrm>
              <a:off x="0" y="547571"/>
              <a:ext cx="1130790" cy="2880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lvl1pPr algn="ctr" rtl="1">
                <a:defRPr sz="1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البيانات الأولية</a:t>
              </a:r>
            </a:p>
          </p:txBody>
        </p:sp>
      </p:grpSp>
      <p:grpSp>
        <p:nvGrpSpPr>
          <p:cNvPr id="432" name="Group 8"/>
          <p:cNvGrpSpPr/>
          <p:nvPr/>
        </p:nvGrpSpPr>
        <p:grpSpPr>
          <a:xfrm>
            <a:off x="2200345" y="1337620"/>
            <a:ext cx="3487193" cy="3204801"/>
            <a:chOff x="241886" y="-354639"/>
            <a:chExt cx="3487191" cy="3204800"/>
          </a:xfrm>
        </p:grpSpPr>
        <p:pic>
          <p:nvPicPr>
            <p:cNvPr id="416" name="Picture 4" descr="Picture 4"/>
            <p:cNvPicPr>
              <a:picLocks noChangeAspect="1"/>
            </p:cNvPicPr>
            <p:nvPr/>
          </p:nvPicPr>
          <p:blipFill>
            <a:blip r:embed="rId9"/>
            <a:stretch>
              <a:fillRect/>
            </a:stretch>
          </p:blipFill>
          <p:spPr>
            <a:xfrm>
              <a:off x="1055774" y="452824"/>
              <a:ext cx="2122859" cy="1588251"/>
            </a:xfrm>
            <a:prstGeom prst="rect">
              <a:avLst/>
            </a:prstGeom>
            <a:ln w="9525" cap="flat">
              <a:solidFill>
                <a:srgbClr val="000000"/>
              </a:solidFill>
              <a:prstDash val="solid"/>
              <a:miter lim="800000"/>
            </a:ln>
            <a:effectLst/>
          </p:spPr>
        </p:pic>
        <p:sp>
          <p:nvSpPr>
            <p:cNvPr id="417" name="Right Arrow 16"/>
            <p:cNvSpPr/>
            <p:nvPr/>
          </p:nvSpPr>
          <p:spPr>
            <a:xfrm rot="5400000">
              <a:off x="1719750" y="2096799"/>
              <a:ext cx="727976" cy="778747"/>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18" name="TextBox 17"/>
            <p:cNvSpPr txBox="1"/>
            <p:nvPr/>
          </p:nvSpPr>
          <p:spPr>
            <a:xfrm>
              <a:off x="315783" y="-354639"/>
              <a:ext cx="1017888" cy="49382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p>
              <a:pPr algn="ctr" rtl="1">
                <a:defRPr sz="14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جمع</a:t>
              </a:r>
              <a:endParaRPr sz="3200" dirty="0">
                <a:solidFill>
                  <a:srgbClr val="10253F"/>
                </a:solidFill>
                <a:latin typeface="Sakkal Majalla" panose="02000000000000000000" pitchFamily="2" charset="-78"/>
                <a:ea typeface="Arial"/>
                <a:cs typeface="Sakkal Majalla" panose="02000000000000000000" pitchFamily="2" charset="-78"/>
                <a:sym typeface="Arial"/>
              </a:endParaRPr>
            </a:p>
            <a:p>
              <a:pPr algn="ctr" rtl="1">
                <a:defRPr sz="14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البيانات</a:t>
              </a:r>
            </a:p>
          </p:txBody>
        </p:sp>
        <p:grpSp>
          <p:nvGrpSpPr>
            <p:cNvPr id="421" name="Oval 1"/>
            <p:cNvGrpSpPr/>
            <p:nvPr/>
          </p:nvGrpSpPr>
          <p:grpSpPr>
            <a:xfrm>
              <a:off x="406963" y="336935"/>
              <a:ext cx="887345" cy="362942"/>
              <a:chOff x="-694908" y="336934"/>
              <a:chExt cx="887344" cy="362941"/>
            </a:xfrm>
          </p:grpSpPr>
          <p:sp>
            <p:nvSpPr>
              <p:cNvPr id="419" name="Oval"/>
              <p:cNvSpPr/>
              <p:nvPr/>
            </p:nvSpPr>
            <p:spPr>
              <a:xfrm>
                <a:off x="-694908" y="336934"/>
                <a:ext cx="887344" cy="362941"/>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20" name="Field"/>
              <p:cNvSpPr txBox="1"/>
              <p:nvPr/>
            </p:nvSpPr>
            <p:spPr>
              <a:xfrm>
                <a:off x="-518092" y="362940"/>
                <a:ext cx="533712" cy="3109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ctr" rtl="1">
                  <a:defRPr sz="16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الميدان</a:t>
                </a:r>
              </a:p>
            </p:txBody>
          </p:sp>
        </p:grpSp>
        <p:grpSp>
          <p:nvGrpSpPr>
            <p:cNvPr id="424" name="Oval 26"/>
            <p:cNvGrpSpPr/>
            <p:nvPr/>
          </p:nvGrpSpPr>
          <p:grpSpPr>
            <a:xfrm>
              <a:off x="2621962" y="6685"/>
              <a:ext cx="1107115" cy="418538"/>
              <a:chOff x="-605639" y="-365762"/>
              <a:chExt cx="1107114" cy="418536"/>
            </a:xfrm>
          </p:grpSpPr>
          <p:sp>
            <p:nvSpPr>
              <p:cNvPr id="422" name="Oval"/>
              <p:cNvSpPr/>
              <p:nvPr/>
            </p:nvSpPr>
            <p:spPr>
              <a:xfrm>
                <a:off x="-605639" y="-365762"/>
                <a:ext cx="1107114" cy="418536"/>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23" name="Clinics"/>
              <p:cNvSpPr txBox="1"/>
              <p:nvPr/>
            </p:nvSpPr>
            <p:spPr>
              <a:xfrm>
                <a:off x="-437229" y="-319407"/>
                <a:ext cx="754722" cy="31867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ct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العيادات</a:t>
                </a:r>
              </a:p>
            </p:txBody>
          </p:sp>
        </p:grpSp>
        <p:grpSp>
          <p:nvGrpSpPr>
            <p:cNvPr id="427" name="Oval 27"/>
            <p:cNvGrpSpPr/>
            <p:nvPr/>
          </p:nvGrpSpPr>
          <p:grpSpPr>
            <a:xfrm>
              <a:off x="1483480" y="-107400"/>
              <a:ext cx="887346" cy="362942"/>
              <a:chOff x="-746069" y="-107400"/>
              <a:chExt cx="887344" cy="362941"/>
            </a:xfrm>
          </p:grpSpPr>
          <p:sp>
            <p:nvSpPr>
              <p:cNvPr id="425" name="Oval"/>
              <p:cNvSpPr/>
              <p:nvPr/>
            </p:nvSpPr>
            <p:spPr>
              <a:xfrm>
                <a:off x="-746069" y="-107400"/>
                <a:ext cx="887344" cy="362941"/>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26" name="Lab"/>
              <p:cNvSpPr txBox="1"/>
              <p:nvPr/>
            </p:nvSpPr>
            <p:spPr>
              <a:xfrm>
                <a:off x="-569253" y="-81394"/>
                <a:ext cx="533712" cy="3109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ctr" rtl="1">
                  <a:defRPr sz="1600">
                    <a:solidFill>
                      <a:srgbClr val="FFFFFF"/>
                    </a:solidFill>
                    <a:latin typeface="+mn-lt"/>
                    <a:ea typeface="+mn-ea"/>
                    <a:cs typeface="+mn-cs"/>
                    <a:sym typeface="Source Sans Pro Regular"/>
                  </a:defRPr>
                </a:lvl1pPr>
              </a:lstStyle>
              <a:p>
                <a:pPr rtl="1"/>
                <a:r>
                  <a:rPr sz="1200" dirty="0" err="1">
                    <a:latin typeface="Sakkal Majalla" panose="02000000000000000000" pitchFamily="2" charset="-78"/>
                    <a:cs typeface="Sakkal Majalla" panose="02000000000000000000" pitchFamily="2" charset="-78"/>
                  </a:rPr>
                  <a:t>المختبرات</a:t>
                </a:r>
                <a:endParaRPr sz="1200" dirty="0">
                  <a:latin typeface="Sakkal Majalla" panose="02000000000000000000" pitchFamily="2" charset="-78"/>
                  <a:cs typeface="Sakkal Majalla" panose="02000000000000000000" pitchFamily="2" charset="-78"/>
                </a:endParaRPr>
              </a:p>
            </p:txBody>
          </p:sp>
        </p:grpSp>
        <p:grpSp>
          <p:nvGrpSpPr>
            <p:cNvPr id="430" name="Oval 29"/>
            <p:cNvGrpSpPr/>
            <p:nvPr/>
          </p:nvGrpSpPr>
          <p:grpSpPr>
            <a:xfrm>
              <a:off x="241886" y="1149658"/>
              <a:ext cx="1267092" cy="400788"/>
              <a:chOff x="125282" y="710271"/>
              <a:chExt cx="1267091" cy="400786"/>
            </a:xfrm>
          </p:grpSpPr>
          <p:sp>
            <p:nvSpPr>
              <p:cNvPr id="428" name="Oval"/>
              <p:cNvSpPr/>
              <p:nvPr/>
            </p:nvSpPr>
            <p:spPr>
              <a:xfrm>
                <a:off x="125282" y="710271"/>
                <a:ext cx="1267091" cy="400786"/>
              </a:xfrm>
              <a:prstGeom prst="ellipse">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29" name="Surveillance"/>
              <p:cNvSpPr txBox="1"/>
              <p:nvPr/>
            </p:nvSpPr>
            <p:spPr>
              <a:xfrm>
                <a:off x="316786" y="793431"/>
                <a:ext cx="880946" cy="27070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ctr" rtl="1">
                  <a:defRPr sz="800">
                    <a:solidFill>
                      <a:srgbClr val="FFFFFF"/>
                    </a:solidFill>
                    <a:latin typeface="+mn-lt"/>
                    <a:ea typeface="+mn-ea"/>
                    <a:cs typeface="+mn-cs"/>
                    <a:sym typeface="Source Sans Pro Regular"/>
                  </a:defRPr>
                </a:lvl1pPr>
              </a:lstStyle>
              <a:p>
                <a:pPr rtl="1"/>
                <a:r>
                  <a:rPr lang="ar" sz="1100">
                    <a:latin typeface="Sakkal Majalla" panose="02000000000000000000" pitchFamily="2" charset="-78"/>
                    <a:cs typeface="Sakkal Majalla" panose="02000000000000000000" pitchFamily="2" charset="-78"/>
                  </a:rPr>
                  <a:t>الترصُّد</a:t>
                </a:r>
              </a:p>
            </p:txBody>
          </p:sp>
        </p:grpSp>
        <p:sp>
          <p:nvSpPr>
            <p:cNvPr id="431" name="TextBox 4"/>
            <p:cNvSpPr txBox="1"/>
            <p:nvPr/>
          </p:nvSpPr>
          <p:spPr>
            <a:xfrm>
              <a:off x="704624" y="2275609"/>
              <a:ext cx="985080" cy="2880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lvl1pPr algn="ctr" rtl="1">
                <a:defRPr sz="1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إدخال البيانات</a:t>
              </a:r>
            </a:p>
          </p:txBody>
        </p:sp>
      </p:grpSp>
      <p:grpSp>
        <p:nvGrpSpPr>
          <p:cNvPr id="442" name="Group 9"/>
          <p:cNvGrpSpPr/>
          <p:nvPr/>
        </p:nvGrpSpPr>
        <p:grpSpPr>
          <a:xfrm>
            <a:off x="7018786" y="1498393"/>
            <a:ext cx="4473292" cy="3865660"/>
            <a:chOff x="-1651058" y="-723559"/>
            <a:chExt cx="4473290" cy="3865658"/>
          </a:xfrm>
        </p:grpSpPr>
        <p:sp>
          <p:nvSpPr>
            <p:cNvPr id="433" name="Rectangle 5"/>
            <p:cNvSpPr/>
            <p:nvPr/>
          </p:nvSpPr>
          <p:spPr>
            <a:xfrm>
              <a:off x="0" y="0"/>
              <a:ext cx="1909107" cy="2363790"/>
            </a:xfrm>
            <a:prstGeom prst="rect">
              <a:avLst/>
            </a:prstGeom>
            <a:noFill/>
            <a:ln w="12700" cap="flat">
              <a:solidFill>
                <a:srgbClr val="000000"/>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34" name="TextBox 11"/>
            <p:cNvSpPr txBox="1"/>
            <p:nvPr/>
          </p:nvSpPr>
          <p:spPr>
            <a:xfrm>
              <a:off x="1197007" y="2821489"/>
              <a:ext cx="1625225" cy="28806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lvl1pPr algn="ctr" rtl="1">
                <a:defRPr sz="1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التحوُّل</a:t>
              </a:r>
            </a:p>
          </p:txBody>
        </p:sp>
        <p:pic>
          <p:nvPicPr>
            <p:cNvPr id="435" name="Picture 5" descr="Picture 5"/>
            <p:cNvPicPr>
              <a:picLocks noChangeAspect="1"/>
            </p:cNvPicPr>
            <p:nvPr/>
          </p:nvPicPr>
          <p:blipFill>
            <a:blip r:embed="rId10"/>
            <a:stretch>
              <a:fillRect/>
            </a:stretch>
          </p:blipFill>
          <p:spPr>
            <a:xfrm>
              <a:off x="348553" y="745917"/>
              <a:ext cx="1503198" cy="904491"/>
            </a:xfrm>
            <a:prstGeom prst="rect">
              <a:avLst/>
            </a:prstGeom>
            <a:ln w="12700" cap="flat">
              <a:noFill/>
              <a:miter lim="400000"/>
            </a:ln>
            <a:effectLst/>
          </p:spPr>
        </p:pic>
        <p:pic>
          <p:nvPicPr>
            <p:cNvPr id="436" name="Picture 3" descr="Picture 3"/>
            <p:cNvPicPr>
              <a:picLocks noChangeAspect="1"/>
            </p:cNvPicPr>
            <p:nvPr/>
          </p:nvPicPr>
          <p:blipFill>
            <a:blip r:embed="rId11"/>
            <a:stretch>
              <a:fillRect/>
            </a:stretch>
          </p:blipFill>
          <p:spPr>
            <a:xfrm>
              <a:off x="85637" y="677538"/>
              <a:ext cx="1103107" cy="637288"/>
            </a:xfrm>
            <a:prstGeom prst="rect">
              <a:avLst/>
            </a:prstGeom>
            <a:ln w="12700" cap="flat">
              <a:noFill/>
              <a:miter lim="400000"/>
            </a:ln>
            <a:effectLst/>
          </p:spPr>
        </p:pic>
        <p:pic>
          <p:nvPicPr>
            <p:cNvPr id="437" name="Picture 2" descr="Picture 2"/>
            <p:cNvPicPr>
              <a:picLocks noChangeAspect="1"/>
            </p:cNvPicPr>
            <p:nvPr/>
          </p:nvPicPr>
          <p:blipFill>
            <a:blip r:embed="rId12"/>
            <a:srcRect l="2244" t="4277" r="2910" b="5929"/>
            <a:stretch>
              <a:fillRect/>
            </a:stretch>
          </p:blipFill>
          <p:spPr>
            <a:xfrm>
              <a:off x="82630" y="1568573"/>
              <a:ext cx="1102500" cy="662978"/>
            </a:xfrm>
            <a:prstGeom prst="rect">
              <a:avLst/>
            </a:prstGeom>
            <a:ln w="12700" cap="flat">
              <a:noFill/>
              <a:miter lim="400000"/>
            </a:ln>
            <a:effectLst/>
          </p:spPr>
        </p:pic>
        <p:pic>
          <p:nvPicPr>
            <p:cNvPr id="438" name="Picture 2" descr="Picture 2"/>
            <p:cNvPicPr>
              <a:picLocks noChangeAspect="1"/>
            </p:cNvPicPr>
            <p:nvPr/>
          </p:nvPicPr>
          <p:blipFill>
            <a:blip r:embed="rId13"/>
            <a:stretch>
              <a:fillRect/>
            </a:stretch>
          </p:blipFill>
          <p:spPr>
            <a:xfrm>
              <a:off x="928685" y="1572500"/>
              <a:ext cx="923067" cy="687299"/>
            </a:xfrm>
            <a:prstGeom prst="rect">
              <a:avLst/>
            </a:prstGeom>
            <a:ln w="12700" cap="flat">
              <a:noFill/>
              <a:miter lim="400000"/>
            </a:ln>
            <a:effectLst/>
          </p:spPr>
        </p:pic>
        <p:pic>
          <p:nvPicPr>
            <p:cNvPr id="439" name="Picture 2" descr="Picture 2"/>
            <p:cNvPicPr>
              <a:picLocks noChangeAspect="1"/>
            </p:cNvPicPr>
            <p:nvPr/>
          </p:nvPicPr>
          <p:blipFill>
            <a:blip r:embed="rId14"/>
            <a:stretch>
              <a:fillRect/>
            </a:stretch>
          </p:blipFill>
          <p:spPr>
            <a:xfrm>
              <a:off x="85637" y="92301"/>
              <a:ext cx="1766114" cy="624427"/>
            </a:xfrm>
            <a:prstGeom prst="rect">
              <a:avLst/>
            </a:prstGeom>
            <a:ln w="12700" cap="flat">
              <a:noFill/>
              <a:miter lim="400000"/>
            </a:ln>
            <a:effectLst/>
          </p:spPr>
        </p:pic>
        <p:sp>
          <p:nvSpPr>
            <p:cNvPr id="440" name="Right Arrow 31"/>
            <p:cNvSpPr/>
            <p:nvPr/>
          </p:nvSpPr>
          <p:spPr>
            <a:xfrm rot="16200000">
              <a:off x="674721" y="2388737"/>
              <a:ext cx="727976" cy="778748"/>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41" name="TextBox 12"/>
            <p:cNvSpPr txBox="1"/>
            <p:nvPr/>
          </p:nvSpPr>
          <p:spPr>
            <a:xfrm>
              <a:off x="-1651058" y="-723559"/>
              <a:ext cx="1548833" cy="699587"/>
            </a:xfrm>
            <a:prstGeom prst="rect">
              <a:avLst/>
            </a:prstGeom>
            <a:solidFill>
              <a:srgbClr val="FFFFFF"/>
            </a:solid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lvl1pPr algn="ctr" rtl="1">
                <a:defRPr sz="1400">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وتفسيرها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وعرضها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بصريً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a:t>
              </a:r>
            </a:p>
          </p:txBody>
        </p:sp>
      </p:grpSp>
      <p:grpSp>
        <p:nvGrpSpPr>
          <p:cNvPr id="445" name="Speech Bubble: Rectangle 10"/>
          <p:cNvGrpSpPr/>
          <p:nvPr/>
        </p:nvGrpSpPr>
        <p:grpSpPr>
          <a:xfrm>
            <a:off x="389931" y="835951"/>
            <a:ext cx="2122859" cy="2210078"/>
            <a:chOff x="0" y="0"/>
            <a:chExt cx="1868717" cy="2093283"/>
          </a:xfrm>
        </p:grpSpPr>
        <p:sp>
          <p:nvSpPr>
            <p:cNvPr id="443" name="Shape"/>
            <p:cNvSpPr/>
            <p:nvPr/>
          </p:nvSpPr>
          <p:spPr>
            <a:xfrm>
              <a:off x="0" y="0"/>
              <a:ext cx="1868717" cy="20932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6674" y="0"/>
                  </a:lnTo>
                  <a:lnTo>
                    <a:pt x="16674" y="12600"/>
                  </a:lnTo>
                  <a:lnTo>
                    <a:pt x="21600" y="20009"/>
                  </a:lnTo>
                  <a:lnTo>
                    <a:pt x="16674" y="18000"/>
                  </a:lnTo>
                  <a:lnTo>
                    <a:pt x="16674" y="21600"/>
                  </a:lnTo>
                  <a:lnTo>
                    <a:pt x="0" y="21600"/>
                  </a:lnTo>
                  <a:lnTo>
                    <a:pt x="0" y="12600"/>
                  </a:lnTo>
                  <a:close/>
                </a:path>
              </a:pathLst>
            </a:custGeom>
            <a:solidFill>
              <a:srgbClr val="FFFFFF"/>
            </a:solidFill>
            <a:ln w="19050" cap="flat">
              <a:solidFill>
                <a:srgbClr val="C00000"/>
              </a:solidFill>
              <a:prstDash val="solid"/>
              <a:miter lim="800000"/>
            </a:ln>
            <a:effectLst/>
          </p:spPr>
          <p:txBody>
            <a:bodyPr wrap="square" lIns="45719" tIns="45719" rIns="45719" bIns="45719" numCol="1" rtlCol="1" anchor="ctr">
              <a:noAutofit/>
            </a:bodyPr>
            <a:lstStyle/>
            <a:p>
              <a:pP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44" name="Data is first collected in the field, at the site of the emergency, or from existing surveillance."/>
            <p:cNvSpPr txBox="1"/>
            <p:nvPr/>
          </p:nvSpPr>
          <p:spPr>
            <a:xfrm>
              <a:off x="123530" y="101576"/>
              <a:ext cx="1346735" cy="185307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r" rtl="1">
                <a:defRPr>
                  <a:solidFill>
                    <a:srgbClr val="C00000"/>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ميدانيًّا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بالفعل</a:t>
              </a:r>
              <a:r>
                <a:rPr dirty="0">
                  <a:latin typeface="Sakkal Majalla" panose="02000000000000000000" pitchFamily="2" charset="-78"/>
                  <a:cs typeface="Sakkal Majalla" panose="02000000000000000000" pitchFamily="2" charset="-78"/>
                </a:rPr>
                <a:t>.</a:t>
              </a:r>
            </a:p>
          </p:txBody>
        </p:sp>
      </p:grpSp>
      <p:grpSp>
        <p:nvGrpSpPr>
          <p:cNvPr id="448" name="Speech Bubble: Rectangle 37"/>
          <p:cNvGrpSpPr/>
          <p:nvPr/>
        </p:nvGrpSpPr>
        <p:grpSpPr>
          <a:xfrm>
            <a:off x="410245" y="3401330"/>
            <a:ext cx="5399471" cy="2711472"/>
            <a:chOff x="0" y="-44380"/>
            <a:chExt cx="5399470" cy="2711470"/>
          </a:xfrm>
        </p:grpSpPr>
        <p:sp>
          <p:nvSpPr>
            <p:cNvPr id="446" name="Shape"/>
            <p:cNvSpPr/>
            <p:nvPr/>
          </p:nvSpPr>
          <p:spPr>
            <a:xfrm>
              <a:off x="0" y="0"/>
              <a:ext cx="5399470" cy="25986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637" y="0"/>
                  </a:lnTo>
                  <a:lnTo>
                    <a:pt x="7637" y="12600"/>
                  </a:lnTo>
                  <a:lnTo>
                    <a:pt x="21600" y="21301"/>
                  </a:lnTo>
                  <a:lnTo>
                    <a:pt x="7637" y="18000"/>
                  </a:lnTo>
                  <a:lnTo>
                    <a:pt x="7637" y="21600"/>
                  </a:lnTo>
                  <a:lnTo>
                    <a:pt x="0" y="21600"/>
                  </a:lnTo>
                  <a:lnTo>
                    <a:pt x="0" y="12600"/>
                  </a:lnTo>
                  <a:close/>
                </a:path>
              </a:pathLst>
            </a:custGeom>
            <a:solidFill>
              <a:srgbClr val="FFFFFF"/>
            </a:solidFill>
            <a:ln w="19050" cap="flat">
              <a:solidFill>
                <a:srgbClr val="C00000"/>
              </a:solidFill>
              <a:prstDash val="solid"/>
              <a:miter lim="800000"/>
            </a:ln>
            <a:effectLst/>
          </p:spPr>
          <p:txBody>
            <a:bodyPr wrap="square" lIns="45719" tIns="45719" rIns="45719" bIns="45719" numCol="1" rtlCol="1" anchor="ctr">
              <a:noAutofit/>
            </a:bodyPr>
            <a:lstStyle/>
            <a:p>
              <a:pP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47" name="From there, it is entered into the database by persons trained in data entry (often times in excel).  It is then cleaned, and analyzed for trends, and further interpreted."/>
            <p:cNvSpPr txBox="1"/>
            <p:nvPr/>
          </p:nvSpPr>
          <p:spPr>
            <a:xfrm>
              <a:off x="51671" y="-44380"/>
              <a:ext cx="1809657" cy="271147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r" rtl="1">
                <a:defRPr>
                  <a:solidFill>
                    <a:srgbClr val="C00000"/>
                  </a:solidFill>
                  <a:latin typeface="+mn-lt"/>
                  <a:ea typeface="+mn-ea"/>
                  <a:cs typeface="+mn-cs"/>
                  <a:sym typeface="Source Sans Pro Regular"/>
                </a:defRPr>
              </a:lvl1pPr>
            </a:lstStyle>
            <a:p>
              <a:pPr rtl="1"/>
              <a:r>
                <a:rPr lang="ar" sz="1600" dirty="0">
                  <a:latin typeface="Sakkal Majalla" panose="02000000000000000000" pitchFamily="2" charset="-78"/>
                  <a:cs typeface="Sakkal Majalla" panose="02000000000000000000" pitchFamily="2" charset="-78"/>
                </a:rPr>
                <a:t>في هذه المرحلة، يتولَّى أشخاص مُدرَّبون إدخال البيانات في قاعدة البيانات (باستخدام برنامج إكسل في أغلب الأحيان).  ثم تُنقَّى البيانات، وتُحلَّل لبيان الاتجاهات، وبعدها تخضع لمزيدٍ من التفسير.  </a:t>
              </a:r>
            </a:p>
          </p:txBody>
        </p:sp>
      </p:grpSp>
      <p:grpSp>
        <p:nvGrpSpPr>
          <p:cNvPr id="451" name="Speech Bubble: Rectangle 2"/>
          <p:cNvGrpSpPr/>
          <p:nvPr/>
        </p:nvGrpSpPr>
        <p:grpSpPr>
          <a:xfrm>
            <a:off x="8872292" y="1015473"/>
            <a:ext cx="2718968" cy="1386643"/>
            <a:chOff x="0" y="988"/>
            <a:chExt cx="2718967" cy="1386642"/>
          </a:xfrm>
        </p:grpSpPr>
        <p:sp>
          <p:nvSpPr>
            <p:cNvPr id="449" name="Shape"/>
            <p:cNvSpPr/>
            <p:nvPr/>
          </p:nvSpPr>
          <p:spPr>
            <a:xfrm>
              <a:off x="0" y="38141"/>
              <a:ext cx="2718967" cy="13494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9200"/>
                  </a:lnTo>
                  <a:lnTo>
                    <a:pt x="9000" y="19200"/>
                  </a:lnTo>
                  <a:lnTo>
                    <a:pt x="6300" y="21600"/>
                  </a:lnTo>
                  <a:lnTo>
                    <a:pt x="3600" y="19200"/>
                  </a:lnTo>
                  <a:lnTo>
                    <a:pt x="0" y="19200"/>
                  </a:lnTo>
                  <a:lnTo>
                    <a:pt x="0" y="11200"/>
                  </a:lnTo>
                  <a:close/>
                </a:path>
              </a:pathLst>
            </a:custGeom>
            <a:solidFill>
              <a:srgbClr val="FFFFFF"/>
            </a:solidFill>
            <a:ln w="12700" cap="flat">
              <a:solidFill>
                <a:srgbClr val="C00000"/>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50" name="Once interpreted, data can be visualized or shared in several different ways including graphs, maps, reports, and tables."/>
            <p:cNvSpPr txBox="1"/>
            <p:nvPr/>
          </p:nvSpPr>
          <p:spPr>
            <a:xfrm>
              <a:off x="36812" y="988"/>
              <a:ext cx="2633356" cy="127582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ctr" rtl="1">
                <a:defRPr>
                  <a:solidFill>
                    <a:srgbClr val="C00000"/>
                  </a:solidFill>
                  <a:latin typeface="+mn-lt"/>
                  <a:ea typeface="+mn-ea"/>
                  <a:cs typeface="+mn-cs"/>
                  <a:sym typeface="Source Sans Pro Regular"/>
                </a:defRPr>
              </a:lvl1pPr>
            </a:lstStyle>
            <a:p>
              <a:pPr rtl="1"/>
              <a:r>
                <a:rPr lang="ar" sz="1600" dirty="0">
                  <a:latin typeface="Sakkal Majalla" panose="02000000000000000000" pitchFamily="2" charset="-78"/>
                  <a:cs typeface="Sakkal Majalla" panose="02000000000000000000" pitchFamily="2" charset="-78"/>
                </a:rPr>
                <a:t>بُمجرد تفسير البيانات، يمكن عرضها بصريًّا أو تبادلها بعدة طرق مختلفة، ومنها الرسوم البيانية، والخرائط، والتقارير، والجداول. </a:t>
              </a:r>
            </a:p>
          </p:txBody>
        </p:sp>
      </p:grpSp>
      <p:grpSp>
        <p:nvGrpSpPr>
          <p:cNvPr id="456" name="Group 12"/>
          <p:cNvGrpSpPr/>
          <p:nvPr/>
        </p:nvGrpSpPr>
        <p:grpSpPr>
          <a:xfrm>
            <a:off x="5013405" y="2532769"/>
            <a:ext cx="2589040" cy="808140"/>
            <a:chOff x="0" y="0"/>
            <a:chExt cx="2589039" cy="808139"/>
          </a:xfrm>
        </p:grpSpPr>
        <p:sp>
          <p:nvSpPr>
            <p:cNvPr id="452" name="Right Arrow 3"/>
            <p:cNvSpPr/>
            <p:nvPr/>
          </p:nvSpPr>
          <p:spPr>
            <a:xfrm rot="10800000">
              <a:off x="-1" y="0"/>
              <a:ext cx="1008671" cy="782330"/>
            </a:xfrm>
            <a:prstGeom prst="rightArrow">
              <a:avLst>
                <a:gd name="adj1" fmla="val 50000"/>
                <a:gd name="adj2" fmla="val 50000"/>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nvGrpSpPr>
            <p:cNvPr id="455" name="Oval 11"/>
            <p:cNvGrpSpPr/>
            <p:nvPr/>
          </p:nvGrpSpPr>
          <p:grpSpPr>
            <a:xfrm>
              <a:off x="1215559" y="4111"/>
              <a:ext cx="1373480" cy="804029"/>
              <a:chOff x="0" y="0"/>
              <a:chExt cx="1373479" cy="804027"/>
            </a:xfrm>
          </p:grpSpPr>
          <p:sp>
            <p:nvSpPr>
              <p:cNvPr id="453" name="Oval"/>
              <p:cNvSpPr/>
              <p:nvPr/>
            </p:nvSpPr>
            <p:spPr>
              <a:xfrm>
                <a:off x="0" y="-1"/>
                <a:ext cx="1373480" cy="804029"/>
              </a:xfrm>
              <a:prstGeom prst="ellipse">
                <a:avLst/>
              </a:prstGeom>
              <a:solidFill>
                <a:srgbClr val="C00000"/>
              </a:solidFill>
              <a:ln w="12700" cap="flat">
                <a:solidFill>
                  <a:srgbClr val="C00000"/>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54" name="ACTION"/>
              <p:cNvSpPr txBox="1"/>
              <p:nvPr/>
            </p:nvSpPr>
            <p:spPr>
              <a:xfrm>
                <a:off x="248009" y="229403"/>
                <a:ext cx="877461" cy="34522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lvl1pPr algn="ctr" rtl="1">
                  <a:defRPr>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الإجراء</a:t>
                </a:r>
              </a:p>
            </p:txBody>
          </p:sp>
        </p:grpSp>
      </p:grpSp>
      <p:sp>
        <p:nvSpPr>
          <p:cNvPr id="457" name="Right Arrow 3"/>
          <p:cNvSpPr/>
          <p:nvPr/>
        </p:nvSpPr>
        <p:spPr>
          <a:xfrm rot="10800000">
            <a:off x="7601306" y="2452472"/>
            <a:ext cx="1008671" cy="782330"/>
          </a:xfrm>
          <a:prstGeom prst="rightArrow">
            <a:avLst>
              <a:gd name="adj1" fmla="val 50000"/>
              <a:gd name="adj2" fmla="val 50000"/>
            </a:avLst>
          </a:prstGeom>
          <a:solidFill>
            <a:schemeClr val="accent1"/>
          </a:solidFill>
          <a:ln w="12700">
            <a:solidFill>
              <a:srgbClr val="011749"/>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nvGrpSpPr>
          <p:cNvPr id="460" name="Callout: Up Arrow 14"/>
          <p:cNvGrpSpPr/>
          <p:nvPr/>
        </p:nvGrpSpPr>
        <p:grpSpPr>
          <a:xfrm>
            <a:off x="5826955" y="3278644"/>
            <a:ext cx="2208164" cy="1679411"/>
            <a:chOff x="0" y="0"/>
            <a:chExt cx="2208162" cy="1679410"/>
          </a:xfrm>
        </p:grpSpPr>
        <p:sp>
          <p:nvSpPr>
            <p:cNvPr id="458" name="Shape"/>
            <p:cNvSpPr/>
            <p:nvPr/>
          </p:nvSpPr>
          <p:spPr>
            <a:xfrm>
              <a:off x="0" y="0"/>
              <a:ext cx="2208163" cy="1647757"/>
            </a:xfrm>
            <a:custGeom>
              <a:avLst/>
              <a:gdLst/>
              <a:ahLst/>
              <a:cxnLst>
                <a:cxn ang="0">
                  <a:pos x="wd2" y="hd2"/>
                </a:cxn>
                <a:cxn ang="5400000">
                  <a:pos x="wd2" y="hd2"/>
                </a:cxn>
                <a:cxn ang="10800000">
                  <a:pos x="wd2" y="hd2"/>
                </a:cxn>
                <a:cxn ang="16200000">
                  <a:pos x="wd2" y="hd2"/>
                </a:cxn>
              </a:cxnLst>
              <a:rect l="0" t="0" r="r" b="b"/>
              <a:pathLst>
                <a:path w="21600" h="21600" extrusionOk="0">
                  <a:moveTo>
                    <a:pt x="0" y="7565"/>
                  </a:moveTo>
                  <a:lnTo>
                    <a:pt x="8785" y="7565"/>
                  </a:lnTo>
                  <a:lnTo>
                    <a:pt x="8785" y="5400"/>
                  </a:lnTo>
                  <a:lnTo>
                    <a:pt x="6770" y="5400"/>
                  </a:lnTo>
                  <a:lnTo>
                    <a:pt x="10800" y="0"/>
                  </a:lnTo>
                  <a:lnTo>
                    <a:pt x="14830" y="5400"/>
                  </a:lnTo>
                  <a:lnTo>
                    <a:pt x="12815" y="5400"/>
                  </a:lnTo>
                  <a:lnTo>
                    <a:pt x="12815" y="7565"/>
                  </a:lnTo>
                  <a:lnTo>
                    <a:pt x="21600" y="7565"/>
                  </a:lnTo>
                  <a:lnTo>
                    <a:pt x="21600" y="21600"/>
                  </a:lnTo>
                  <a:lnTo>
                    <a:pt x="0" y="21600"/>
                  </a:lnTo>
                  <a:close/>
                </a:path>
              </a:pathLst>
            </a:custGeom>
            <a:solidFill>
              <a:srgbClr val="FFFFFF"/>
            </a:solidFill>
            <a:ln w="12700" cap="flat">
              <a:solidFill>
                <a:schemeClr val="accent2"/>
              </a:solidFill>
              <a:prstDash val="solid"/>
              <a:miter lim="800000"/>
            </a:ln>
            <a:effectLst/>
          </p:spPr>
          <p:txBody>
            <a:bodyPr wrap="square" lIns="45719" tIns="45719" rIns="45719" bIns="45719" numCol="1" rtlCol="1" anchor="ctr">
              <a:noAutofit/>
            </a:bodyPr>
            <a:lstStyle/>
            <a:p>
              <a:pPr algn="ctr" rtl="1"/>
              <a:endParaRPr>
                <a:latin typeface="Sakkal Majalla" panose="02000000000000000000" pitchFamily="2" charset="-78"/>
                <a:cs typeface="Sakkal Majalla" panose="02000000000000000000" pitchFamily="2" charset="-78"/>
              </a:endParaRPr>
            </a:p>
          </p:txBody>
        </p:sp>
        <p:sp>
          <p:nvSpPr>
            <p:cNvPr id="459" name="Data should be used to inform public health decisions…"/>
            <p:cNvSpPr txBox="1"/>
            <p:nvPr/>
          </p:nvSpPr>
          <p:spPr>
            <a:xfrm>
              <a:off x="46867" y="545440"/>
              <a:ext cx="2114428" cy="113397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noAutofit/>
            </a:bodyPr>
            <a:lstStyle/>
            <a:p>
              <a:pPr algn="ctr" rtl="1">
                <a:defRPr>
                  <a:solidFill>
                    <a:srgbClr val="C00000"/>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الاسترشاد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ctr" rtl="1">
                <a:defRPr>
                  <a:solidFill>
                    <a:srgbClr val="C00000"/>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الإجراءات</a:t>
              </a:r>
              <a:r>
                <a:rPr dirty="0">
                  <a:latin typeface="Sakkal Majalla" panose="02000000000000000000" pitchFamily="2" charset="-78"/>
                  <a:cs typeface="Sakkal Majalla" panose="02000000000000000000" pitchFamily="2" charset="-78"/>
                </a:rPr>
                <a:t> </a:t>
              </a:r>
            </a:p>
          </p:txBody>
        </p:sp>
      </p:grpSp>
      <p:sp>
        <p:nvSpPr>
          <p:cNvPr id="461" name="TextBox 19"/>
          <p:cNvSpPr txBox="1"/>
          <p:nvPr/>
        </p:nvSpPr>
        <p:spPr>
          <a:xfrm>
            <a:off x="2565555" y="610956"/>
            <a:ext cx="7060889" cy="7680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lstStyle/>
          <a:p>
            <a:pPr algn="ctr" rtl="1"/>
            <a:r>
              <a:rPr lang="ar" sz="2400">
                <a:solidFill>
                  <a:srgbClr val="C00000"/>
                </a:solidFill>
                <a:latin typeface="Sakkal Majalla" panose="02000000000000000000" pitchFamily="2" charset="-78"/>
                <a:cs typeface="Sakkal Majalla" panose="02000000000000000000" pitchFamily="2" charset="-78"/>
              </a:rPr>
              <a:t>اضغط على الأزرار 1 و2 و3 و4 أدناه لمعرفة المزيد عن تدفق البيانات.</a:t>
            </a:r>
          </a:p>
        </p:txBody>
      </p:sp>
      <p:sp>
        <p:nvSpPr>
          <p:cNvPr id="3" name="Title 1">
            <a:extLst>
              <a:ext uri="{FF2B5EF4-FFF2-40B4-BE49-F238E27FC236}">
                <a16:creationId xmlns:a16="http://schemas.microsoft.com/office/drawing/2014/main" id="{434A4358-9FE9-00DC-E041-2DED51326C75}"/>
              </a:ext>
            </a:extLst>
          </p:cNvPr>
          <p:cNvSpPr txBox="1">
            <a:spLocks/>
          </p:cNvSpPr>
          <p:nvPr/>
        </p:nvSpPr>
        <p:spPr>
          <a:xfrm>
            <a:off x="129546" y="-99468"/>
            <a:ext cx="5178550" cy="70980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800" b="1" dirty="0">
                <a:latin typeface="Sakkal Majalla" panose="02000000000000000000" pitchFamily="2" charset="-78"/>
                <a:cs typeface="Sakkal Majalla" panose="02000000000000000000" pitchFamily="2" charset="-78"/>
              </a:rPr>
              <a:t>تدفق البيانات</a:t>
            </a:r>
            <a:endParaRPr lang="en-US" sz="28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Google Shape;308;p8"/>
          <p:cNvSpPr txBox="1">
            <a:spLocks noGrp="1"/>
          </p:cNvSpPr>
          <p:nvPr>
            <p:ph type="body" idx="1"/>
          </p:nvPr>
        </p:nvSpPr>
        <p:spPr>
          <a:xfrm>
            <a:off x="4273551" y="1744947"/>
            <a:ext cx="7371913" cy="3368106"/>
          </a:xfrm>
          <a:prstGeom prst="rect">
            <a:avLst/>
          </a:prstGeom>
        </p:spPr>
        <p:txBody>
          <a:bodyPr lIns="0" tIns="0" rIns="0" bIns="0" rtlCol="1"/>
          <a:lstStyle/>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p>
          <a:p>
            <a:pPr marL="0" indent="0" algn="just" rtl="1">
              <a:buSzTx/>
              <a:buNone/>
              <a:defRPr sz="2400">
                <a:solidFill>
                  <a:srgbClr val="FF0000"/>
                </a:solidFill>
              </a:defRPr>
            </a:pPr>
            <a:endParaRPr dirty="0">
              <a:latin typeface="Sakkal Majalla" panose="02000000000000000000" pitchFamily="2" charset="-78"/>
              <a:cs typeface="Sakkal Majalla" panose="02000000000000000000" pitchFamily="2" charset="-78"/>
            </a:endParaRPr>
          </a:p>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F41CE882-6E79-07DA-6386-5ECB5930948F}"/>
              </a:ext>
            </a:extLst>
          </p:cNvPr>
          <p:cNvSpPr txBox="1">
            <a:spLocks/>
          </p:cNvSpPr>
          <p:nvPr/>
        </p:nvSpPr>
        <p:spPr>
          <a:xfrm>
            <a:off x="349375" y="554999"/>
            <a:ext cx="3264196" cy="989716"/>
          </a:xfrm>
          <a:prstGeom prst="rect">
            <a:avLst/>
          </a:prstGeom>
        </p:spPr>
        <p:txBody>
          <a:bodyPr rtlCol="1"/>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ملاحظات إلى المُيسِّرين:</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Google Shape;300;p7"/>
          <p:cNvSpPr txBox="1">
            <a:spLocks noGrp="1"/>
          </p:cNvSpPr>
          <p:nvPr>
            <p:ph type="body" sz="half" idx="1"/>
          </p:nvPr>
        </p:nvSpPr>
        <p:spPr>
          <a:prstGeom prst="rect">
            <a:avLst/>
          </a:prstGeom>
        </p:spPr>
        <p:txBody>
          <a:bodyPr lIns="179999" tIns="179999" rIns="179999" bIns="179999" rtlCol="1"/>
          <a:lstStyle>
            <a:lvl1pPr algn="r" rtl="1">
              <a:lnSpc>
                <a:spcPct val="110000"/>
              </a:lnSpc>
              <a:spcBef>
                <a:spcPts val="0"/>
              </a:spcBef>
            </a:lvl1pPr>
          </a:lstStyle>
          <a:p>
            <a:pPr algn="ctr" rtl="1"/>
            <a:r>
              <a:rPr lang="ar" b="1" dirty="0">
                <a:latin typeface="Sakkal Majalla" panose="02000000000000000000" pitchFamily="2" charset="-78"/>
                <a:cs typeface="Sakkal Majalla" panose="02000000000000000000" pitchFamily="2" charset="-78"/>
              </a:rPr>
              <a:t>4. ما أدوات جمع البيانات؟</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Content Placeholder 2"/>
          <p:cNvSpPr txBox="1">
            <a:spLocks noGrp="1"/>
          </p:cNvSpPr>
          <p:nvPr>
            <p:ph type="body" idx="1"/>
          </p:nvPr>
        </p:nvSpPr>
        <p:spPr>
          <a:xfrm>
            <a:off x="4273550" y="1956582"/>
            <a:ext cx="7529514" cy="2944836"/>
          </a:xfrm>
          <a:prstGeom prst="rect">
            <a:avLst/>
          </a:prstGeom>
        </p:spPr>
        <p:txBody>
          <a:bodyPr lIns="0" tIns="0" rIns="0" bIns="0" rtlCol="1"/>
          <a:lstStyle/>
          <a:p>
            <a:pPr marL="0" indent="0" rtl="1">
              <a:buSzTx/>
              <a:buNone/>
              <a:defRPr sz="2400">
                <a:solidFill>
                  <a:srgbClr val="C00000"/>
                </a:solidFill>
              </a:defRPr>
            </a:pPr>
            <a:r>
              <a:rPr lang="ar" b="1" dirty="0">
                <a:solidFill>
                  <a:schemeClr val="tx1"/>
                </a:solidFill>
                <a:latin typeface="Sakkal Majalla" panose="02000000000000000000" pitchFamily="2" charset="-78"/>
                <a:cs typeface="Sakkal Majalla" panose="02000000000000000000" pitchFamily="2" charset="-78"/>
              </a:rPr>
              <a:t>تذكَّر :</a:t>
            </a:r>
          </a:p>
          <a:p>
            <a:pPr marL="0" indent="0" rtl="1">
              <a:buSzTx/>
              <a:buNone/>
              <a:defRPr sz="2400"/>
            </a:pPr>
            <a:endParaRPr dirty="0">
              <a:solidFill>
                <a:schemeClr val="tx1"/>
              </a:solidFill>
              <a:latin typeface="Sakkal Majalla" panose="02000000000000000000" pitchFamily="2" charset="-78"/>
              <a:cs typeface="Sakkal Majalla" panose="02000000000000000000" pitchFamily="2" charset="-78"/>
            </a:endParaRPr>
          </a:p>
          <a:p>
            <a:pPr marL="342900" indent="-342900" rtl="1">
              <a:buClr>
                <a:srgbClr val="C00000"/>
              </a:buClr>
              <a:defRPr sz="2400">
                <a:solidFill>
                  <a:srgbClr val="C00000"/>
                </a:solidFill>
              </a:defRPr>
            </a:pPr>
            <a:r>
              <a:rPr dirty="0" err="1">
                <a:solidFill>
                  <a:schemeClr val="tx1"/>
                </a:solidFill>
                <a:latin typeface="Sakkal Majalla" panose="02000000000000000000" pitchFamily="2" charset="-78"/>
                <a:cs typeface="Sakkal Majalla" panose="02000000000000000000" pitchFamily="2" charset="-78"/>
              </a:rPr>
              <a:t>ينبغي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الاسترشاد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الاستجابة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يُقاس</a:t>
            </a:r>
            <a:r>
              <a:rPr dirty="0">
                <a:solidFill>
                  <a:schemeClr val="tx1"/>
                </a:solidFill>
                <a:latin typeface="Sakkal Majalla" panose="02000000000000000000" pitchFamily="2" charset="-78"/>
                <a:cs typeface="Sakkal Majalla" panose="02000000000000000000" pitchFamily="2" charset="-78"/>
              </a:rPr>
              <a:t>.</a:t>
            </a:r>
          </a:p>
          <a:p>
            <a:pPr marL="342900" indent="-342900" rtl="1">
              <a:buClr>
                <a:srgbClr val="C00000"/>
              </a:buClr>
              <a:defRPr sz="2400">
                <a:solidFill>
                  <a:srgbClr val="C00000"/>
                </a:solidFill>
              </a:defRPr>
            </a:pPr>
            <a:r>
              <a:rPr dirty="0" err="1">
                <a:solidFill>
                  <a:schemeClr val="tx1"/>
                </a:solidFill>
                <a:latin typeface="Sakkal Majalla" panose="02000000000000000000" pitchFamily="2" charset="-78"/>
                <a:cs typeface="Sakkal Majalla" panose="02000000000000000000" pitchFamily="2" charset="-78"/>
              </a:rPr>
              <a:t>من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شأن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البيانات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المُجمعة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تساعد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تحديد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مصادر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الفاشيات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والفئات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السكانية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المعرَّضة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للخطر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ورصد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الاستجابة</a:t>
            </a:r>
            <a:r>
              <a:rPr dirty="0">
                <a:solidFill>
                  <a:schemeClr val="tx1"/>
                </a:solidFill>
                <a:latin typeface="Sakkal Majalla" panose="02000000000000000000" pitchFamily="2" charset="-78"/>
                <a:cs typeface="Sakkal Majalla" panose="02000000000000000000" pitchFamily="2" charset="-78"/>
              </a:rPr>
              <a:t>.</a:t>
            </a:r>
          </a:p>
          <a:p>
            <a:pPr marL="342900" indent="-342900" rtl="1">
              <a:buClr>
                <a:srgbClr val="C00000"/>
              </a:buClr>
              <a:defRPr sz="2400">
                <a:solidFill>
                  <a:srgbClr val="C00000"/>
                </a:solidFill>
              </a:defRPr>
            </a:pPr>
            <a:r>
              <a:rPr dirty="0" err="1">
                <a:solidFill>
                  <a:schemeClr val="tx1"/>
                </a:solidFill>
                <a:latin typeface="Sakkal Majalla" panose="02000000000000000000" pitchFamily="2" charset="-78"/>
                <a:cs typeface="Sakkal Majalla" panose="02000000000000000000" pitchFamily="2" charset="-78"/>
              </a:rPr>
              <a:t>تشمل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البيانات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الأساسية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للفاشيات</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رقم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التعريف</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الفريد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والبيانات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الديموغرافية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والسريرية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والمختبرية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وعوامل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التعرُّض</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الخطر</a:t>
            </a:r>
            <a:r>
              <a:rPr dirty="0">
                <a:solidFill>
                  <a:schemeClr val="tx1"/>
                </a:solidFill>
                <a:latin typeface="Sakkal Majalla" panose="02000000000000000000" pitchFamily="2" charset="-78"/>
                <a:cs typeface="Sakkal Majalla" panose="02000000000000000000" pitchFamily="2" charset="-78"/>
              </a:rPr>
              <a:t>.</a:t>
            </a:r>
          </a:p>
        </p:txBody>
      </p:sp>
      <p:sp>
        <p:nvSpPr>
          <p:cNvPr id="468" name="Title 1"/>
          <p:cNvSpPr txBox="1">
            <a:spLocks noGrp="1"/>
          </p:cNvSpPr>
          <p:nvPr>
            <p:ph type="title" idx="4294967295"/>
          </p:nvPr>
        </p:nvSpPr>
        <p:spPr>
          <a:xfrm>
            <a:off x="359236" y="379078"/>
            <a:ext cx="3259035" cy="116458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الاعتبارات الرئيسية لجمع البيانات</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 name="Content Placeholder 3"/>
          <p:cNvSpPr txBox="1">
            <a:spLocks noGrp="1"/>
          </p:cNvSpPr>
          <p:nvPr>
            <p:ph type="body" sz="half" idx="1"/>
          </p:nvPr>
        </p:nvSpPr>
        <p:spPr>
          <a:xfrm>
            <a:off x="557048" y="1247000"/>
            <a:ext cx="4799982" cy="2570398"/>
          </a:xfrm>
          <a:prstGeom prst="rect">
            <a:avLst/>
          </a:prstGeom>
        </p:spPr>
        <p:txBody>
          <a:bodyPr lIns="0" tIns="0" rIns="0" bIns="0" rtlCol="1"/>
          <a:lstStyle/>
          <a:p>
            <a:pPr marL="254000" indent="-254000" rtl="1">
              <a:defRPr sz="2400"/>
            </a:pPr>
            <a:r>
              <a:rPr dirty="0" err="1">
                <a:latin typeface="Sakkal Majalla" panose="02000000000000000000" pitchFamily="2" charset="-78"/>
                <a:cs typeface="Sakkal Majalla" panose="02000000000000000000" pitchFamily="2" charset="-78"/>
              </a:rPr>
              <a:t>يتوافر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الورقية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والإلكترونية</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بالبلد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a:t>
            </a:r>
            <a:endParaRPr strike="sngStrike"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تكييف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a:t>
            </a:r>
            <a:r>
              <a:rPr dirty="0">
                <a:latin typeface="Sakkal Majalla" panose="02000000000000000000" pitchFamily="2" charset="-78"/>
                <a:cs typeface="Sakkal Majalla" panose="02000000000000000000" pitchFamily="2" charset="-78"/>
              </a:rPr>
              <a:t>.</a:t>
            </a:r>
          </a:p>
        </p:txBody>
      </p:sp>
      <p:pic>
        <p:nvPicPr>
          <p:cNvPr id="474" name="Picture 2" descr="Picture 2"/>
          <p:cNvPicPr>
            <a:picLocks noChangeAspect="1"/>
          </p:cNvPicPr>
          <p:nvPr/>
        </p:nvPicPr>
        <p:blipFill>
          <a:blip r:embed="rId2"/>
          <a:stretch>
            <a:fillRect/>
          </a:stretch>
        </p:blipFill>
        <p:spPr>
          <a:xfrm>
            <a:off x="6019800" y="1392268"/>
            <a:ext cx="4383088" cy="1502073"/>
          </a:xfrm>
          <a:prstGeom prst="rect">
            <a:avLst/>
          </a:prstGeom>
          <a:ln w="12700">
            <a:miter lim="400000"/>
          </a:ln>
        </p:spPr>
      </p:pic>
      <p:pic>
        <p:nvPicPr>
          <p:cNvPr id="475" name="Picture 2" descr="Picture 2"/>
          <p:cNvPicPr>
            <a:picLocks noChangeAspect="1"/>
          </p:cNvPicPr>
          <p:nvPr/>
        </p:nvPicPr>
        <p:blipFill>
          <a:blip r:embed="rId3"/>
          <a:stretch>
            <a:fillRect/>
          </a:stretch>
        </p:blipFill>
        <p:spPr>
          <a:xfrm>
            <a:off x="7608886" y="2205039"/>
            <a:ext cx="3456772" cy="2290761"/>
          </a:xfrm>
          <a:prstGeom prst="rect">
            <a:avLst/>
          </a:prstGeom>
          <a:ln w="12700">
            <a:miter lim="400000"/>
          </a:ln>
        </p:spPr>
      </p:pic>
      <p:pic>
        <p:nvPicPr>
          <p:cNvPr id="476" name="Picture 2" descr="Picture 2"/>
          <p:cNvPicPr>
            <a:picLocks noChangeAspect="1"/>
          </p:cNvPicPr>
          <p:nvPr/>
        </p:nvPicPr>
        <p:blipFill>
          <a:blip r:embed="rId4"/>
          <a:srcRect l="1561" t="49738" r="47092"/>
          <a:stretch>
            <a:fillRect/>
          </a:stretch>
        </p:blipFill>
        <p:spPr>
          <a:xfrm>
            <a:off x="8399464" y="3602037"/>
            <a:ext cx="2584451" cy="2880910"/>
          </a:xfrm>
          <a:prstGeom prst="rect">
            <a:avLst/>
          </a:prstGeom>
          <a:ln w="12700">
            <a:miter lim="400000"/>
          </a:ln>
        </p:spPr>
      </p:pic>
      <p:pic>
        <p:nvPicPr>
          <p:cNvPr id="477" name="Picture 2" descr="Picture 2"/>
          <p:cNvPicPr>
            <a:picLocks noChangeAspect="1"/>
          </p:cNvPicPr>
          <p:nvPr/>
        </p:nvPicPr>
        <p:blipFill>
          <a:blip r:embed="rId5"/>
          <a:srcRect t="37744" r="45971"/>
          <a:stretch>
            <a:fillRect/>
          </a:stretch>
        </p:blipFill>
        <p:spPr>
          <a:xfrm>
            <a:off x="5588000" y="3022600"/>
            <a:ext cx="2584451" cy="2782799"/>
          </a:xfrm>
          <a:prstGeom prst="rect">
            <a:avLst/>
          </a:prstGeom>
          <a:ln w="12700">
            <a:miter lim="400000"/>
          </a:ln>
        </p:spPr>
      </p:pic>
      <p:pic>
        <p:nvPicPr>
          <p:cNvPr id="478" name="Picture 5" descr="Picture 5"/>
          <p:cNvPicPr>
            <a:picLocks noChangeAspect="1"/>
          </p:cNvPicPr>
          <p:nvPr/>
        </p:nvPicPr>
        <p:blipFill>
          <a:blip r:embed="rId6"/>
          <a:stretch>
            <a:fillRect/>
          </a:stretch>
        </p:blipFill>
        <p:spPr>
          <a:xfrm>
            <a:off x="405338" y="4767008"/>
            <a:ext cx="6078987" cy="1545758"/>
          </a:xfrm>
          <a:prstGeom prst="rect">
            <a:avLst/>
          </a:prstGeom>
          <a:ln w="12700">
            <a:miter lim="400000"/>
          </a:ln>
        </p:spPr>
      </p:pic>
      <p:sp>
        <p:nvSpPr>
          <p:cNvPr id="2" name="Title 1">
            <a:extLst>
              <a:ext uri="{FF2B5EF4-FFF2-40B4-BE49-F238E27FC236}">
                <a16:creationId xmlns:a16="http://schemas.microsoft.com/office/drawing/2014/main" id="{668A41BF-90B0-62A7-A257-C1234F4D6453}"/>
              </a:ext>
            </a:extLst>
          </p:cNvPr>
          <p:cNvSpPr txBox="1">
            <a:spLocks/>
          </p:cNvSpPr>
          <p:nvPr/>
        </p:nvSpPr>
        <p:spPr>
          <a:xfrm>
            <a:off x="129545" y="79899"/>
            <a:ext cx="5012725" cy="46533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أدوات جمع البيانات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Content Placeholder 2"/>
          <p:cNvSpPr txBox="1">
            <a:spLocks noGrp="1"/>
          </p:cNvSpPr>
          <p:nvPr>
            <p:ph type="body" idx="1"/>
          </p:nvPr>
        </p:nvSpPr>
        <p:spPr>
          <a:xfrm>
            <a:off x="4273550" y="2449293"/>
            <a:ext cx="7529514" cy="1959414"/>
          </a:xfrm>
          <a:prstGeom prst="rect">
            <a:avLst/>
          </a:prstGeom>
        </p:spPr>
        <p:txBody>
          <a:bodyPr rtlCol="1"/>
          <a:lstStyle/>
          <a:p>
            <a:pPr marL="0" indent="0" rtl="1">
              <a:buSzTx/>
              <a:buNone/>
              <a:defRPr sz="2800">
                <a:solidFill>
                  <a:srgbClr val="FF0000"/>
                </a:solidFill>
              </a:defRPr>
            </a:pPr>
            <a:r>
              <a:rPr dirty="0" err="1">
                <a:latin typeface="Sakkal Majalla" panose="02000000000000000000" pitchFamily="2" charset="-78"/>
                <a:cs typeface="Sakkal Majalla" panose="02000000000000000000" pitchFamily="2" charset="-78"/>
              </a:rPr>
              <a:t>ملاحظة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a:t>
            </a:r>
          </a:p>
          <a:p>
            <a:pPr marL="0" indent="0" rtl="1">
              <a:buSzTx/>
              <a:buNone/>
              <a:defRPr sz="2800">
                <a:solidFill>
                  <a:srgbClr val="FF0000"/>
                </a:solidFill>
              </a:defRPr>
            </a:pPr>
            <a:endParaRPr dirty="0">
              <a:latin typeface="Sakkal Majalla" panose="02000000000000000000" pitchFamily="2" charset="-78"/>
              <a:cs typeface="Sakkal Majalla" panose="02000000000000000000" pitchFamily="2" charset="-78"/>
            </a:endParaRPr>
          </a:p>
          <a:p>
            <a:pPr marL="0" indent="0" rtl="1">
              <a:buSzTx/>
              <a:buNone/>
              <a:defRPr sz="2800">
                <a:solidFill>
                  <a:srgbClr val="FF0000"/>
                </a:solidFill>
              </a:defRPr>
            </a:pPr>
            <a:r>
              <a:rPr dirty="0" err="1">
                <a:latin typeface="Sakkal Majalla" panose="02000000000000000000" pitchFamily="2" charset="-78"/>
                <a:cs typeface="Sakkal Majalla" panose="02000000000000000000" pitchFamily="2" charset="-78"/>
              </a:rPr>
              <a:t>أضف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الشائع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بلدك</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9144CFCC-723E-A87C-0951-58834233E3FC}"/>
              </a:ext>
            </a:extLst>
          </p:cNvPr>
          <p:cNvSpPr txBox="1">
            <a:spLocks/>
          </p:cNvSpPr>
          <p:nvPr/>
        </p:nvSpPr>
        <p:spPr>
          <a:xfrm>
            <a:off x="560520" y="307193"/>
            <a:ext cx="2206520" cy="114492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أدوات </a:t>
            </a:r>
          </a:p>
          <a:p>
            <a:pPr rtl="1" hangingPunct="1"/>
            <a:r>
              <a:rPr lang="ar" b="1" dirty="0">
                <a:latin typeface="Sakkal Majalla" panose="02000000000000000000" pitchFamily="2" charset="-78"/>
                <a:cs typeface="Sakkal Majalla" panose="02000000000000000000" pitchFamily="2" charset="-78"/>
              </a:rPr>
              <a:t>جمع البيانات</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 name="Content Placeholder 3"/>
          <p:cNvSpPr txBox="1">
            <a:spLocks noGrp="1"/>
          </p:cNvSpPr>
          <p:nvPr>
            <p:ph type="body" idx="1"/>
          </p:nvPr>
        </p:nvSpPr>
        <p:spPr>
          <a:xfrm>
            <a:off x="4273550" y="1828800"/>
            <a:ext cx="7529514" cy="3133817"/>
          </a:xfrm>
          <a:prstGeom prst="rect">
            <a:avLst/>
          </a:prstGeom>
        </p:spPr>
        <p:txBody>
          <a:bodyPr rtlCol="1">
            <a:normAutofit/>
          </a:bodyPr>
          <a:lstStyle/>
          <a:p>
            <a:pPr marL="254000" indent="-254000" rtl="1">
              <a:defRPr sz="2800"/>
            </a:pPr>
            <a:r>
              <a:rPr lang="ar" sz="2400" dirty="0">
                <a:latin typeface="Sakkal Majalla" panose="02000000000000000000" pitchFamily="2" charset="-78"/>
                <a:cs typeface="Sakkal Majalla" panose="02000000000000000000" pitchFamily="2" charset="-78"/>
              </a:rPr>
              <a:t>استمارات استقصاء الحالات</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254000" indent="-254000" rtl="1">
              <a:defRPr sz="2800"/>
            </a:pPr>
            <a:endParaRPr sz="2400" dirty="0">
              <a:latin typeface="Sakkal Majalla" panose="02000000000000000000" pitchFamily="2" charset="-78"/>
              <a:cs typeface="Sakkal Majalla" panose="02000000000000000000" pitchFamily="2" charset="-78"/>
            </a:endParaRPr>
          </a:p>
          <a:p>
            <a:pPr marL="254000" indent="-254000" rtl="1">
              <a:defRPr sz="2800"/>
            </a:pPr>
            <a:r>
              <a:rPr lang="ar" sz="2400" dirty="0">
                <a:latin typeface="Sakkal Majalla" panose="02000000000000000000" pitchFamily="2" charset="-78"/>
                <a:cs typeface="Sakkal Majalla" panose="02000000000000000000" pitchFamily="2" charset="-78"/>
              </a:rPr>
              <a:t>استمارات قائمة المُخالِطين</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254000" indent="-254000" rtl="1">
              <a:defRPr sz="2800"/>
            </a:pPr>
            <a:endParaRPr sz="2400" dirty="0">
              <a:latin typeface="Sakkal Majalla" panose="02000000000000000000" pitchFamily="2" charset="-78"/>
              <a:cs typeface="Sakkal Majalla" panose="02000000000000000000" pitchFamily="2" charset="-78"/>
            </a:endParaRPr>
          </a:p>
          <a:p>
            <a:pPr marL="254000" indent="-254000" rtl="1">
              <a:defRPr sz="2800"/>
            </a:pPr>
            <a:r>
              <a:rPr lang="ar" sz="2400" dirty="0">
                <a:latin typeface="Sakkal Majalla" panose="02000000000000000000" pitchFamily="2" charset="-78"/>
                <a:cs typeface="Sakkal Majalla" panose="02000000000000000000" pitchFamily="2" charset="-78"/>
              </a:rPr>
              <a:t>استمارات المتابعة اليومية للمُخالِطين</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 </a:t>
            </a:r>
          </a:p>
          <a:p>
            <a:pPr marL="254000" indent="-254000" rtl="1">
              <a:defRPr sz="2800"/>
            </a:pPr>
            <a:endParaRPr sz="2400" dirty="0">
              <a:latin typeface="Sakkal Majalla" panose="02000000000000000000" pitchFamily="2" charset="-78"/>
              <a:cs typeface="Sakkal Majalla" panose="02000000000000000000" pitchFamily="2" charset="-78"/>
            </a:endParaRPr>
          </a:p>
          <a:p>
            <a:pPr marL="254000" indent="-254000" rtl="1">
              <a:defRPr sz="2800"/>
            </a:pPr>
            <a:r>
              <a:rPr lang="ar" sz="2400" dirty="0">
                <a:latin typeface="Sakkal Majalla" panose="02000000000000000000" pitchFamily="2" charset="-78"/>
                <a:cs typeface="Sakkal Majalla" panose="02000000000000000000" pitchFamily="2" charset="-78"/>
              </a:rPr>
              <a:t>استمارات ملخص تتبُّع المُخالِطين</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816E4988-7E5D-A324-DDBE-B98A7357DC51}"/>
              </a:ext>
            </a:extLst>
          </p:cNvPr>
          <p:cNvSpPr txBox="1">
            <a:spLocks/>
          </p:cNvSpPr>
          <p:nvPr/>
        </p:nvSpPr>
        <p:spPr>
          <a:xfrm>
            <a:off x="359236" y="379079"/>
            <a:ext cx="3249203" cy="10760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أدوات جمع </a:t>
            </a:r>
          </a:p>
          <a:p>
            <a:pPr rtl="1" hangingPunct="1"/>
            <a:r>
              <a:rPr lang="ar" b="1" dirty="0">
                <a:latin typeface="Sakkal Majalla" panose="02000000000000000000" pitchFamily="2" charset="-78"/>
                <a:cs typeface="Sakkal Majalla" panose="02000000000000000000" pitchFamily="2" charset="-78"/>
              </a:rPr>
              <a:t>البيانات الشائع استخدامها</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7" name="Picture 2" descr="Picture 2"/>
          <p:cNvPicPr>
            <a:picLocks noChangeAspect="1"/>
          </p:cNvPicPr>
          <p:nvPr/>
        </p:nvPicPr>
        <p:blipFill>
          <a:blip r:embed="rId2"/>
          <a:stretch>
            <a:fillRect/>
          </a:stretch>
        </p:blipFill>
        <p:spPr>
          <a:xfrm>
            <a:off x="6953891" y="1054363"/>
            <a:ext cx="2787390" cy="1488183"/>
          </a:xfrm>
          <a:prstGeom prst="rect">
            <a:avLst/>
          </a:prstGeom>
          <a:ln>
            <a:solidFill>
              <a:srgbClr val="000000"/>
            </a:solidFill>
          </a:ln>
        </p:spPr>
      </p:pic>
      <p:sp>
        <p:nvSpPr>
          <p:cNvPr id="498" name="TextBox 3"/>
          <p:cNvSpPr txBox="1"/>
          <p:nvPr/>
        </p:nvSpPr>
        <p:spPr>
          <a:xfrm>
            <a:off x="7175733" y="2627918"/>
            <a:ext cx="2343706" cy="646331"/>
          </a:xfrm>
          <a:prstGeom prst="rect">
            <a:avLst/>
          </a:prstGeom>
          <a:ln>
            <a:solidFill>
              <a:srgbClr val="000000"/>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a:solidFill>
                  <a:srgbClr val="FF0000"/>
                </a:solidFill>
                <a:latin typeface="+mn-lt"/>
                <a:ea typeface="+mn-ea"/>
                <a:cs typeface="+mn-cs"/>
                <a:sym typeface="Source Sans Pro Regular"/>
              </a:defRPr>
            </a:lvl1pPr>
          </a:lstStyle>
          <a:p>
            <a:r>
              <a:rPr lang="ar-EG">
                <a:latin typeface="Sakkal Majalla" panose="02000000000000000000" pitchFamily="2" charset="-78"/>
                <a:cs typeface="Sakkal Majalla" panose="02000000000000000000" pitchFamily="2" charset="-78"/>
              </a:rPr>
              <a:t>2. خط اليد غير المقروء</a:t>
            </a:r>
          </a:p>
          <a:p>
            <a:pPr rtl="1"/>
            <a:endParaRPr>
              <a:latin typeface="Sakkal Majalla" panose="02000000000000000000" pitchFamily="2" charset="-78"/>
              <a:cs typeface="Sakkal Majalla" panose="02000000000000000000" pitchFamily="2" charset="-78"/>
            </a:endParaRPr>
          </a:p>
        </p:txBody>
      </p:sp>
      <p:pic>
        <p:nvPicPr>
          <p:cNvPr id="499" name="Picture 2" descr="Picture 2"/>
          <p:cNvPicPr>
            <a:picLocks noChangeAspect="1"/>
          </p:cNvPicPr>
          <p:nvPr/>
        </p:nvPicPr>
        <p:blipFill>
          <a:blip r:embed="rId3"/>
          <a:srcRect l="1560" t="49737" r="50410"/>
          <a:stretch>
            <a:fillRect/>
          </a:stretch>
        </p:blipFill>
        <p:spPr>
          <a:xfrm>
            <a:off x="702059" y="1523281"/>
            <a:ext cx="3456114" cy="4118753"/>
          </a:xfrm>
          <a:prstGeom prst="rect">
            <a:avLst/>
          </a:prstGeom>
          <a:ln w="12700">
            <a:miter lim="400000"/>
          </a:ln>
        </p:spPr>
      </p:pic>
      <p:sp>
        <p:nvSpPr>
          <p:cNvPr id="500" name="TextBox 5"/>
          <p:cNvSpPr txBox="1"/>
          <p:nvPr/>
        </p:nvSpPr>
        <p:spPr>
          <a:xfrm>
            <a:off x="2781298" y="2296949"/>
            <a:ext cx="340609" cy="4001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000">
                <a:solidFill>
                  <a:srgbClr val="FF0000"/>
                </a:solidFill>
                <a:latin typeface="Wingdings"/>
                <a:ea typeface="Wingdings"/>
                <a:cs typeface="Wingdings"/>
                <a:sym typeface="Wingdings"/>
              </a:defRPr>
            </a:lvl1pPr>
          </a:lstStyle>
          <a:p>
            <a:pPr rtl="1">
              <a:defRPr>
                <a:latin typeface="+mn-lt"/>
                <a:ea typeface="+mn-ea"/>
                <a:cs typeface="+mn-cs"/>
                <a:sym typeface="Source Sans Pro Regular"/>
              </a:defRPr>
            </a:pPr>
            <a:r>
              <a:rPr>
                <a:latin typeface="Sakkal Majalla" panose="02000000000000000000" pitchFamily="2" charset="-78"/>
                <a:cs typeface="Sakkal Majalla" panose="02000000000000000000" pitchFamily="2" charset="-78"/>
              </a:rPr>
              <a:t>✓</a:t>
            </a:r>
          </a:p>
        </p:txBody>
      </p:sp>
      <p:sp>
        <p:nvSpPr>
          <p:cNvPr id="501" name="TextBox 11"/>
          <p:cNvSpPr txBox="1"/>
          <p:nvPr/>
        </p:nvSpPr>
        <p:spPr>
          <a:xfrm>
            <a:off x="1416487" y="5695116"/>
            <a:ext cx="1535115" cy="646331"/>
          </a:xfrm>
          <a:prstGeom prst="rect">
            <a:avLst/>
          </a:prstGeom>
          <a:ln>
            <a:solidFill>
              <a:srgbClr val="000000"/>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a:solidFill>
                  <a:srgbClr val="FF0000"/>
                </a:solidFill>
                <a:latin typeface="+mn-lt"/>
                <a:ea typeface="+mn-ea"/>
                <a:cs typeface="+mn-cs"/>
                <a:sym typeface="Source Sans Pro Regular"/>
              </a:defRPr>
            </a:lvl1pPr>
          </a:lstStyle>
          <a:p>
            <a:r>
              <a:rPr lang="ar-EG">
                <a:latin typeface="Sakkal Majalla" panose="02000000000000000000" pitchFamily="2" charset="-78"/>
                <a:cs typeface="Sakkal Majalla" panose="02000000000000000000" pitchFamily="2" charset="-78"/>
              </a:rPr>
              <a:t>1. بيانات ناقصة</a:t>
            </a:r>
          </a:p>
          <a:p>
            <a:pPr rtl="1"/>
            <a:endParaRPr>
              <a:latin typeface="Sakkal Majalla" panose="02000000000000000000" pitchFamily="2" charset="-78"/>
              <a:cs typeface="Sakkal Majalla" panose="02000000000000000000" pitchFamily="2" charset="-78"/>
            </a:endParaRPr>
          </a:p>
        </p:txBody>
      </p:sp>
      <p:sp>
        <p:nvSpPr>
          <p:cNvPr id="502" name="TextBox 12"/>
          <p:cNvSpPr txBox="1"/>
          <p:nvPr/>
        </p:nvSpPr>
        <p:spPr>
          <a:xfrm>
            <a:off x="2781298" y="2096895"/>
            <a:ext cx="340609" cy="4001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000">
                <a:solidFill>
                  <a:srgbClr val="FF0000"/>
                </a:solidFill>
                <a:latin typeface="Wingdings"/>
                <a:ea typeface="Wingdings"/>
                <a:cs typeface="Wingdings"/>
                <a:sym typeface="Wingdings"/>
              </a:defRPr>
            </a:lvl1pPr>
          </a:lstStyle>
          <a:p>
            <a:pPr rtl="1">
              <a:defRPr>
                <a:latin typeface="+mn-lt"/>
                <a:ea typeface="+mn-ea"/>
                <a:cs typeface="+mn-cs"/>
                <a:sym typeface="Source Sans Pro Regular"/>
              </a:defRPr>
            </a:pPr>
            <a:r>
              <a:rPr>
                <a:latin typeface="Sakkal Majalla" panose="02000000000000000000" pitchFamily="2" charset="-78"/>
                <a:cs typeface="Sakkal Majalla" panose="02000000000000000000" pitchFamily="2" charset="-78"/>
              </a:rPr>
              <a:t>✓</a:t>
            </a:r>
          </a:p>
        </p:txBody>
      </p:sp>
      <p:sp>
        <p:nvSpPr>
          <p:cNvPr id="503" name="TextBox 13"/>
          <p:cNvSpPr txBox="1"/>
          <p:nvPr/>
        </p:nvSpPr>
        <p:spPr>
          <a:xfrm>
            <a:off x="2781298" y="1896840"/>
            <a:ext cx="340609" cy="4001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000">
                <a:solidFill>
                  <a:srgbClr val="FF0000"/>
                </a:solidFill>
                <a:latin typeface="Wingdings"/>
                <a:ea typeface="Wingdings"/>
                <a:cs typeface="Wingdings"/>
                <a:sym typeface="Wingdings"/>
              </a:defRPr>
            </a:lvl1pPr>
          </a:lstStyle>
          <a:p>
            <a:pPr rtl="1">
              <a:defRPr>
                <a:latin typeface="+mn-lt"/>
                <a:ea typeface="+mn-ea"/>
                <a:cs typeface="+mn-cs"/>
                <a:sym typeface="Source Sans Pro Regular"/>
              </a:defRPr>
            </a:pPr>
            <a:r>
              <a:rPr>
                <a:latin typeface="Sakkal Majalla" panose="02000000000000000000" pitchFamily="2" charset="-78"/>
                <a:cs typeface="Sakkal Majalla" panose="02000000000000000000" pitchFamily="2" charset="-78"/>
              </a:rPr>
              <a:t>✓</a:t>
            </a:r>
          </a:p>
        </p:txBody>
      </p:sp>
      <p:sp>
        <p:nvSpPr>
          <p:cNvPr id="504" name="Right Brace 7"/>
          <p:cNvSpPr/>
          <p:nvPr/>
        </p:nvSpPr>
        <p:spPr>
          <a:xfrm>
            <a:off x="3959714" y="2552428"/>
            <a:ext cx="370385" cy="27363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109"/>
                  <a:pt x="10800" y="244"/>
                </a:cubicBezTo>
                <a:lnTo>
                  <a:pt x="10800" y="1534"/>
                </a:lnTo>
                <a:cubicBezTo>
                  <a:pt x="10800" y="1668"/>
                  <a:pt x="15635" y="1777"/>
                  <a:pt x="21600" y="1777"/>
                </a:cubicBezTo>
                <a:cubicBezTo>
                  <a:pt x="15635" y="1777"/>
                  <a:pt x="10800" y="1886"/>
                  <a:pt x="10800" y="2021"/>
                </a:cubicBezTo>
                <a:lnTo>
                  <a:pt x="10800" y="21356"/>
                </a:lnTo>
                <a:cubicBezTo>
                  <a:pt x="10800" y="21491"/>
                  <a:pt x="5965" y="21600"/>
                  <a:pt x="0" y="21600"/>
                </a:cubicBezTo>
              </a:path>
            </a:pathLst>
          </a:custGeom>
          <a:ln w="19050">
            <a:solidFill>
              <a:srgbClr val="000000"/>
            </a:solidFill>
            <a:miter/>
          </a:ln>
        </p:spPr>
        <p:txBody>
          <a:bodyPr lIns="45719" rIns="45719" rtlCol="1" anchor="ctr"/>
          <a:lstStyle/>
          <a:p>
            <a:pPr algn="ctr" rtl="1">
              <a:defRPr>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05" name="TextBox 15"/>
          <p:cNvSpPr txBox="1"/>
          <p:nvPr/>
        </p:nvSpPr>
        <p:spPr>
          <a:xfrm>
            <a:off x="4145598" y="2517646"/>
            <a:ext cx="2111379" cy="132343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ctr" rtl="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p>
          <a:p>
            <a:pPr algn="ctr" rtl="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تسأل</a:t>
            </a:r>
            <a:r>
              <a:rPr dirty="0">
                <a:latin typeface="Sakkal Majalla" panose="02000000000000000000" pitchFamily="2" charset="-78"/>
                <a:cs typeface="Sakkal Majalla" panose="02000000000000000000" pitchFamily="2" charset="-78"/>
              </a:rPr>
              <a:t>؟</a:t>
            </a:r>
          </a:p>
          <a:p>
            <a:pPr algn="ctr" rtl="1">
              <a:defRPr sz="16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a:p>
            <a:pPr algn="ctr" rtl="1">
              <a:defRPr sz="16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الصفري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مختلفان</a:t>
            </a:r>
            <a:r>
              <a:rPr dirty="0">
                <a:latin typeface="Sakkal Majalla" panose="02000000000000000000" pitchFamily="2" charset="-78"/>
                <a:cs typeface="Sakkal Majalla" panose="02000000000000000000" pitchFamily="2" charset="-78"/>
              </a:rPr>
              <a:t>!</a:t>
            </a:r>
          </a:p>
        </p:txBody>
      </p:sp>
      <p:sp>
        <p:nvSpPr>
          <p:cNvPr id="506" name="TextBox 10"/>
          <p:cNvSpPr txBox="1"/>
          <p:nvPr/>
        </p:nvSpPr>
        <p:spPr>
          <a:xfrm>
            <a:off x="6379562" y="3910698"/>
            <a:ext cx="3936048" cy="923330"/>
          </a:xfrm>
          <a:prstGeom prst="rect">
            <a:avLst/>
          </a:prstGeom>
          <a:ln>
            <a:solidFill>
              <a:srgbClr val="000000"/>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rtl="1">
              <a:defRPr u="sng">
                <a:latin typeface="+mn-lt"/>
                <a:ea typeface="+mn-ea"/>
                <a:cs typeface="+mn-cs"/>
                <a:sym typeface="Source Sans Pro Regular"/>
              </a:defRPr>
            </a:pPr>
            <a:r>
              <a:rPr lang="ar-EG" dirty="0">
                <a:latin typeface="Sakkal Majalla" panose="02000000000000000000" pitchFamily="2" charset="-78"/>
                <a:cs typeface="Sakkal Majalla" panose="02000000000000000000" pitchFamily="2" charset="-78"/>
              </a:rPr>
              <a:t>2018/11/02</a:t>
            </a:r>
            <a:r>
              <a:rPr dirty="0">
                <a:latin typeface="Sakkal Majalla" panose="02000000000000000000" pitchFamily="2" charset="-78"/>
                <a:cs typeface="Sakkal Majalla" panose="02000000000000000000" pitchFamily="2" charset="-78"/>
              </a:rPr>
              <a:t>، </a:t>
            </a:r>
            <a:r>
              <a:rPr lang="ar" u="none" dirty="0">
                <a:latin typeface="Sakkal Majalla" panose="02000000000000000000" pitchFamily="2" charset="-78"/>
                <a:cs typeface="Sakkal Majalla" panose="02000000000000000000" pitchFamily="2" charset="-78"/>
              </a:rPr>
              <a:t>هل يعني ذلك:</a:t>
            </a:r>
          </a:p>
          <a:p>
            <a:pP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	</a:t>
            </a:r>
          </a:p>
          <a:p>
            <a:pP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2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الثاني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نوفمبر</a:t>
            </a:r>
            <a:r>
              <a:rPr dirty="0">
                <a:latin typeface="Sakkal Majalla" panose="02000000000000000000" pitchFamily="2" charset="-78"/>
                <a:cs typeface="Sakkal Majalla" panose="02000000000000000000" pitchFamily="2" charset="-78"/>
              </a:rPr>
              <a:t> </a:t>
            </a:r>
            <a:r>
              <a:rPr b="1" u="sng" dirty="0" err="1">
                <a:latin typeface="Sakkal Majalla" panose="02000000000000000000" pitchFamily="2" charset="-78"/>
                <a:cs typeface="Sakkal Majalla" panose="02000000000000000000" pitchFamily="2" charset="-78"/>
              </a:rPr>
              <a:t>أم</a:t>
            </a:r>
            <a:r>
              <a:rPr lang="ar-EG" b="1" u="sn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11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شباط</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فبراير</a:t>
            </a:r>
            <a:r>
              <a:rPr dirty="0">
                <a:latin typeface="Sakkal Majalla" panose="02000000000000000000" pitchFamily="2" charset="-78"/>
                <a:cs typeface="Sakkal Majalla" panose="02000000000000000000" pitchFamily="2" charset="-78"/>
              </a:rPr>
              <a:t> 2018؟</a:t>
            </a:r>
          </a:p>
        </p:txBody>
      </p:sp>
      <p:sp>
        <p:nvSpPr>
          <p:cNvPr id="507" name="TextBox 18"/>
          <p:cNvSpPr txBox="1"/>
          <p:nvPr/>
        </p:nvSpPr>
        <p:spPr>
          <a:xfrm>
            <a:off x="7138603" y="4919400"/>
            <a:ext cx="2417967" cy="646331"/>
          </a:xfrm>
          <a:prstGeom prst="rect">
            <a:avLst/>
          </a:prstGeom>
          <a:ln>
            <a:solidFill>
              <a:srgbClr val="000000"/>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a:solidFill>
                  <a:srgbClr val="FF0000"/>
                </a:solidFill>
                <a:latin typeface="+mn-lt"/>
                <a:ea typeface="+mn-ea"/>
                <a:cs typeface="+mn-cs"/>
                <a:sym typeface="Source Sans Pro Regular"/>
              </a:defRPr>
            </a:lvl1pPr>
          </a:lstStyle>
          <a:p>
            <a:r>
              <a:rPr lang="ar-EG">
                <a:latin typeface="Sakkal Majalla" panose="02000000000000000000" pitchFamily="2" charset="-78"/>
                <a:cs typeface="Sakkal Majalla" panose="02000000000000000000" pitchFamily="2" charset="-78"/>
              </a:rPr>
              <a:t>3. اختلاف أشكال البيانات</a:t>
            </a:r>
          </a:p>
          <a:p>
            <a:pPr rtl="1"/>
            <a:endParaRPr>
              <a:latin typeface="Sakkal Majalla" panose="02000000000000000000" pitchFamily="2" charset="-78"/>
              <a:cs typeface="Sakkal Majalla" panose="02000000000000000000" pitchFamily="2" charset="-78"/>
            </a:endParaRPr>
          </a:p>
        </p:txBody>
      </p:sp>
      <p:sp>
        <p:nvSpPr>
          <p:cNvPr id="508" name="TextBox 6"/>
          <p:cNvSpPr txBox="1"/>
          <p:nvPr/>
        </p:nvSpPr>
        <p:spPr>
          <a:xfrm>
            <a:off x="198524" y="1077728"/>
            <a:ext cx="4950525"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400" b="1">
                <a:solidFill>
                  <a:schemeClr val="accent3"/>
                </a:solidFill>
              </a:defRPr>
            </a:lvl1pPr>
          </a:lstStyle>
          <a:p>
            <a:pPr rtl="1"/>
            <a:r>
              <a:rPr>
                <a:latin typeface="Sakkal Majalla" panose="02000000000000000000" pitchFamily="2" charset="-78"/>
                <a:cs typeface="Sakkal Majalla" panose="02000000000000000000" pitchFamily="2" charset="-78"/>
              </a:rPr>
              <a:t>تتمثل التحديات الثلاثة الشائعة في إدخال البيانات في:</a:t>
            </a:r>
          </a:p>
        </p:txBody>
      </p:sp>
      <p:sp>
        <p:nvSpPr>
          <p:cNvPr id="2" name="Title 1">
            <a:extLst>
              <a:ext uri="{FF2B5EF4-FFF2-40B4-BE49-F238E27FC236}">
                <a16:creationId xmlns:a16="http://schemas.microsoft.com/office/drawing/2014/main" id="{B4940789-439C-05E2-4823-5C54B5DD747E}"/>
              </a:ext>
            </a:extLst>
          </p:cNvPr>
          <p:cNvSpPr txBox="1">
            <a:spLocks/>
          </p:cNvSpPr>
          <p:nvPr/>
        </p:nvSpPr>
        <p:spPr>
          <a:xfrm>
            <a:off x="129546" y="79899"/>
            <a:ext cx="5120880" cy="44032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التحديات الخاصة بإدخال البيانات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0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49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50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 grpId="0" animBg="1" advAuto="0"/>
      <p:bldP spid="498" grpId="0" animBg="1" advAuto="0"/>
      <p:bldP spid="499" grpId="0" animBg="1" advAuto="0"/>
      <p:bldP spid="501" grpId="0" animBg="1" advAuto="0"/>
      <p:bldP spid="505" grpId="0" animBg="1" advAuto="0"/>
      <p:bldP spid="506" grpId="0" animBg="1" advAuto="0"/>
      <p:bldP spid="507"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Content Placeholder 2"/>
          <p:cNvSpPr txBox="1">
            <a:spLocks noGrp="1"/>
          </p:cNvSpPr>
          <p:nvPr>
            <p:ph type="body" idx="1"/>
          </p:nvPr>
        </p:nvSpPr>
        <p:spPr>
          <a:xfrm>
            <a:off x="1984916" y="1101964"/>
            <a:ext cx="8222168" cy="4654072"/>
          </a:xfrm>
          <a:prstGeom prst="rect">
            <a:avLst/>
          </a:prstGeom>
        </p:spPr>
        <p:txBody>
          <a:bodyPr rtlCol="1"/>
          <a:lstStyle/>
          <a:p>
            <a:pPr marL="251459" indent="-251459" defTabSz="286428" rtl="1">
              <a:spcBef>
                <a:spcPts val="1100"/>
              </a:spcBef>
              <a:defRPr sz="2376">
                <a:latin typeface="Source Sans Pro Bold"/>
                <a:ea typeface="Source Sans Pro Bold"/>
                <a:cs typeface="Source Sans Pro Bold"/>
                <a:sym typeface="Source Sans Pro Bold"/>
              </a:defRPr>
            </a:pPr>
            <a:r>
              <a:rPr sz="2376" dirty="0" err="1">
                <a:solidFill>
                  <a:schemeClr val="accent3"/>
                </a:solidFill>
                <a:latin typeface="Sakkal Majalla" panose="02000000000000000000" pitchFamily="2" charset="-78"/>
                <a:ea typeface="Source Sans Pro Bold"/>
                <a:cs typeface="Sakkal Majalla" panose="02000000000000000000" pitchFamily="2" charset="-78"/>
              </a:rPr>
              <a:t>خطأ</a:t>
            </a:r>
            <a:r>
              <a:rPr sz="2376" dirty="0">
                <a:solidFill>
                  <a:schemeClr val="accent3"/>
                </a:solidFill>
                <a:latin typeface="Sakkal Majalla" panose="02000000000000000000" pitchFamily="2" charset="-78"/>
                <a:ea typeface="Source Sans Pro Bold"/>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التبديل</a:t>
            </a:r>
            <a:r>
              <a:rPr lang="ar-EG" sz="2376" dirty="0">
                <a:solidFill>
                  <a:schemeClr val="accent3"/>
                </a:solidFill>
                <a:latin typeface="Sakkal Majalla" panose="02000000000000000000" pitchFamily="2" charset="-78"/>
                <a:ea typeface="Source Sans Pro Bold"/>
                <a:cs typeface="Sakkal Majalla" panose="02000000000000000000" pitchFamily="2" charset="-78"/>
              </a:rPr>
              <a:t> – </a:t>
            </a:r>
            <a:r>
              <a:rPr sz="2376" dirty="0" err="1">
                <a:solidFill>
                  <a:schemeClr val="accent3"/>
                </a:solidFill>
                <a:latin typeface="Sakkal Majalla" panose="02000000000000000000" pitchFamily="2" charset="-78"/>
                <a:ea typeface="Source Sans Pro Bold"/>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إدخال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رقم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39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lang="ar-EG" dirty="0">
                <a:latin typeface="Sakkal Majalla" panose="02000000000000000000" pitchFamily="2" charset="-78"/>
                <a:cs typeface="Sakkal Majalla" panose="02000000000000000000" pitchFamily="2" charset="-78"/>
              </a:rPr>
              <a:t> 93 (</a:t>
            </a:r>
            <a:r>
              <a:rPr dirty="0" err="1">
                <a:latin typeface="Sakkal Majalla" panose="02000000000000000000" pitchFamily="2" charset="-78"/>
                <a:cs typeface="Sakkal Majalla" panose="02000000000000000000" pitchFamily="2" charset="-78"/>
              </a:rPr>
              <a:t>خطأ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أخطاء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الكتابة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8" rtl="1">
              <a:spcBef>
                <a:spcPts val="1100"/>
              </a:spcBef>
              <a:defRPr sz="2376">
                <a:latin typeface="Source Sans Pro Bold"/>
                <a:ea typeface="Source Sans Pro Bold"/>
                <a:cs typeface="Source Sans Pro Bold"/>
                <a:sym typeface="Source Sans Pro Bold"/>
              </a:defRPr>
            </a:pPr>
            <a:r>
              <a:rPr sz="2376" dirty="0" err="1">
                <a:solidFill>
                  <a:schemeClr val="accent3"/>
                </a:solidFill>
                <a:latin typeface="Sakkal Majalla" panose="02000000000000000000" pitchFamily="2" charset="-78"/>
                <a:ea typeface="Source Sans Pro Bold"/>
                <a:cs typeface="Sakkal Majalla" panose="02000000000000000000" pitchFamily="2" charset="-78"/>
              </a:rPr>
              <a:t>خطأ</a:t>
            </a:r>
            <a:r>
              <a:rPr sz="2376" dirty="0">
                <a:solidFill>
                  <a:schemeClr val="accent3"/>
                </a:solidFill>
                <a:latin typeface="Sakkal Majalla" panose="02000000000000000000" pitchFamily="2" charset="-78"/>
                <a:ea typeface="Source Sans Pro Bold"/>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في</a:t>
            </a:r>
            <a:r>
              <a:rPr sz="2376" dirty="0">
                <a:solidFill>
                  <a:schemeClr val="accent3"/>
                </a:solidFill>
                <a:latin typeface="Sakkal Majalla" panose="02000000000000000000" pitchFamily="2" charset="-78"/>
                <a:ea typeface="Source Sans Pro Bold"/>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النسخ</a:t>
            </a:r>
            <a:r>
              <a:rPr lang="ar-EG" sz="2376" dirty="0">
                <a:solidFill>
                  <a:schemeClr val="accent3"/>
                </a:solidFill>
                <a:latin typeface="Sakkal Majalla" panose="02000000000000000000" pitchFamily="2" charset="-78"/>
                <a:ea typeface="Source Sans Pro Bold"/>
                <a:cs typeface="Sakkal Majalla" panose="02000000000000000000" pitchFamily="2" charset="-78"/>
              </a:rPr>
              <a:t> – </a:t>
            </a:r>
            <a:r>
              <a:rPr sz="2376" dirty="0" err="1">
                <a:solidFill>
                  <a:schemeClr val="accent3"/>
                </a:solidFill>
                <a:latin typeface="Sakkal Majalla" panose="02000000000000000000" pitchFamily="2" charset="-78"/>
                <a:ea typeface="Source Sans Pro Bold"/>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إدخال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رقم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7 </a:t>
            </a:r>
            <a:r>
              <a:rPr dirty="0" err="1">
                <a:latin typeface="Sakkal Majalla" panose="02000000000000000000" pitchFamily="2" charset="-78"/>
                <a:cs typeface="Sakkal Majalla" panose="02000000000000000000" pitchFamily="2" charset="-78"/>
              </a:rPr>
              <a:t>بدلًا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1؛ </a:t>
            </a:r>
            <a:r>
              <a:rPr dirty="0" err="1">
                <a:latin typeface="Sakkal Majalla" panose="02000000000000000000" pitchFamily="2" charset="-78"/>
                <a:cs typeface="Sakkal Majalla" panose="02000000000000000000" pitchFamily="2" charset="-78"/>
              </a:rPr>
              <a:t>وإدخال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الحرف</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O</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الرقم</a:t>
            </a:r>
            <a:r>
              <a:rPr lang="ar-EG" dirty="0">
                <a:latin typeface="Sakkal Majalla" panose="02000000000000000000" pitchFamily="2" charset="-78"/>
                <a:cs typeface="Sakkal Majalla" panose="02000000000000000000" pitchFamily="2" charset="-78"/>
              </a:rPr>
              <a:t> 0. </a:t>
            </a:r>
            <a:endParaRPr dirty="0">
              <a:latin typeface="Sakkal Majalla" panose="02000000000000000000" pitchFamily="2" charset="-78"/>
              <a:cs typeface="Sakkal Majalla" panose="02000000000000000000" pitchFamily="2" charset="-78"/>
            </a:endParaRPr>
          </a:p>
          <a:p>
            <a:pPr marL="251459" indent="-251459" defTabSz="286428">
              <a:spcBef>
                <a:spcPts val="1100"/>
              </a:spcBef>
              <a:defRPr sz="2376">
                <a:latin typeface="Source Sans Pro Bold"/>
                <a:ea typeface="Source Sans Pro Bold"/>
                <a:cs typeface="Source Sans Pro Bold"/>
                <a:sym typeface="Source Sans Pro Bold"/>
              </a:defRPr>
            </a:pPr>
            <a:r>
              <a:rPr sz="2376" dirty="0" err="1">
                <a:solidFill>
                  <a:schemeClr val="accent3"/>
                </a:solidFill>
                <a:latin typeface="Sakkal Majalla" panose="02000000000000000000" pitchFamily="2" charset="-78"/>
                <a:ea typeface="Source Sans Pro Bold"/>
                <a:cs typeface="Sakkal Majalla" panose="02000000000000000000" pitchFamily="2" charset="-78"/>
              </a:rPr>
              <a:t>خطأ</a:t>
            </a:r>
            <a:r>
              <a:rPr sz="2376" dirty="0">
                <a:solidFill>
                  <a:schemeClr val="accent3"/>
                </a:solidFill>
                <a:latin typeface="Sakkal Majalla" panose="02000000000000000000" pitchFamily="2" charset="-78"/>
                <a:ea typeface="Source Sans Pro Bold"/>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الترميز</a:t>
            </a:r>
            <a:r>
              <a:rPr lang="ar-EG" sz="2376" dirty="0">
                <a:solidFill>
                  <a:schemeClr val="accent3"/>
                </a:solidFill>
                <a:latin typeface="Sakkal Majalla" panose="02000000000000000000" pitchFamily="2" charset="-78"/>
                <a:ea typeface="Source Sans Pro Bold"/>
                <a:cs typeface="Sakkal Majalla" panose="02000000000000000000" pitchFamily="2" charset="-78"/>
              </a:rPr>
              <a:t> –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رمز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خاطئ</a:t>
            </a:r>
            <a:r>
              <a:rPr lang="ar-EG" dirty="0">
                <a:latin typeface="Sakkal Majalla" panose="02000000000000000000" pitchFamily="2" charset="-78"/>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دائرة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نعم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الترميز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رقم</a:t>
            </a:r>
            <a:r>
              <a:rPr lang="ar-EG" dirty="0">
                <a:latin typeface="Sakkal Majalla" panose="02000000000000000000" pitchFamily="2" charset="-78"/>
                <a:cs typeface="Sakkal Majalla" panose="02000000000000000000" pitchFamily="2" charset="-78"/>
              </a:rPr>
              <a:t> 2 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الترميز</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ي</a:t>
            </a:r>
            <a:r>
              <a:rPr dirty="0" err="1">
                <a:latin typeface="Sakkal Majalla" panose="02000000000000000000" pitchFamily="2" charset="-78"/>
                <a:cs typeface="Sakkal Majalla" panose="02000000000000000000" pitchFamily="2" charset="-78"/>
              </a:rPr>
              <a:t>عني</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لا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8">
              <a:spcBef>
                <a:spcPts val="1100"/>
              </a:spcBef>
              <a:defRPr sz="2376">
                <a:latin typeface="Source Sans Pro Bold"/>
                <a:ea typeface="Source Sans Pro Bold"/>
                <a:cs typeface="Source Sans Pro Bold"/>
                <a:sym typeface="Source Sans Pro Bold"/>
              </a:defRPr>
            </a:pPr>
            <a:r>
              <a:rPr sz="2376" dirty="0" err="1">
                <a:solidFill>
                  <a:schemeClr val="accent3"/>
                </a:solidFill>
                <a:latin typeface="Sakkal Majalla" panose="02000000000000000000" pitchFamily="2" charset="-78"/>
                <a:ea typeface="Source Sans Pro Bold"/>
                <a:cs typeface="Sakkal Majalla" panose="02000000000000000000" pitchFamily="2" charset="-78"/>
              </a:rPr>
              <a:t>خطأ</a:t>
            </a:r>
            <a:r>
              <a:rPr sz="2376" dirty="0">
                <a:solidFill>
                  <a:schemeClr val="accent3"/>
                </a:solidFill>
                <a:latin typeface="Sakkal Majalla" panose="02000000000000000000" pitchFamily="2" charset="-78"/>
                <a:ea typeface="Source Sans Pro Bold"/>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الاتساق</a:t>
            </a:r>
            <a:r>
              <a:rPr lang="ar-EG" sz="2376" dirty="0">
                <a:solidFill>
                  <a:schemeClr val="accent3"/>
                </a:solidFill>
                <a:latin typeface="Sakkal Majalla" panose="02000000000000000000" pitchFamily="2" charset="-78"/>
                <a:ea typeface="Source Sans Pro Bold"/>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التناقض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الاستبيان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lang="ar-EG" dirty="0">
                <a:latin typeface="Sakkal Majalla" panose="02000000000000000000" pitchFamily="2" charset="-78"/>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تاريخ</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الإخراج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المستشفى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تاريخ</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الإدخال</a:t>
            </a:r>
            <a:r>
              <a:rPr dirty="0">
                <a:latin typeface="Sakkal Majalla" panose="02000000000000000000" pitchFamily="2" charset="-78"/>
                <a:cs typeface="Sakkal Majalla" panose="02000000000000000000" pitchFamily="2" charset="-78"/>
              </a:rPr>
              <a:t>.</a:t>
            </a:r>
          </a:p>
          <a:p>
            <a:pPr marL="251459" indent="-251459" defTabSz="286428">
              <a:spcBef>
                <a:spcPts val="1100"/>
              </a:spcBef>
              <a:defRPr sz="2376">
                <a:latin typeface="Source Sans Pro Bold"/>
                <a:ea typeface="Source Sans Pro Bold"/>
                <a:cs typeface="Source Sans Pro Bold"/>
                <a:sym typeface="Source Sans Pro Bold"/>
              </a:defRPr>
            </a:pPr>
            <a:r>
              <a:rPr sz="2376" dirty="0" err="1">
                <a:solidFill>
                  <a:schemeClr val="accent3"/>
                </a:solidFill>
                <a:latin typeface="Sakkal Majalla" panose="02000000000000000000" pitchFamily="2" charset="-78"/>
                <a:ea typeface="Source Sans Pro Bold"/>
                <a:cs typeface="Sakkal Majalla" panose="02000000000000000000" pitchFamily="2" charset="-78"/>
              </a:rPr>
              <a:t>خطأ</a:t>
            </a:r>
            <a:r>
              <a:rPr sz="2376" dirty="0">
                <a:solidFill>
                  <a:schemeClr val="accent3"/>
                </a:solidFill>
                <a:latin typeface="Sakkal Majalla" panose="02000000000000000000" pitchFamily="2" charset="-78"/>
                <a:ea typeface="Source Sans Pro Bold"/>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النطاق</a:t>
            </a:r>
            <a:r>
              <a:rPr lang="ar-EG" sz="2376" dirty="0">
                <a:solidFill>
                  <a:schemeClr val="accent3"/>
                </a:solidFill>
                <a:latin typeface="Sakkal Majalla" panose="02000000000000000000" pitchFamily="2" charset="-78"/>
                <a:ea typeface="Source Sans Pro Bold"/>
                <a:cs typeface="Sakkal Majalla" panose="02000000000000000000" pitchFamily="2" charset="-78"/>
              </a:rPr>
              <a:t> – </a:t>
            </a:r>
            <a:r>
              <a:rPr dirty="0" err="1">
                <a:latin typeface="Sakkal Majalla" panose="02000000000000000000" pitchFamily="2" charset="-78"/>
                <a:cs typeface="Sakkal Majalla" panose="02000000000000000000" pitchFamily="2" charset="-78"/>
              </a:rPr>
              <a:t>قيمة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الإدخال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خارج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النطاق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للقيم</a:t>
            </a:r>
            <a:r>
              <a:rPr lang="ar-EG" dirty="0">
                <a:latin typeface="Sakkal Majalla" panose="02000000000000000000" pitchFamily="2" charset="-78"/>
                <a:cs typeface="Sakkal Majalla" panose="02000000000000000000" pitchFamily="2" charset="-78"/>
              </a:rPr>
              <a:t>. </a:t>
            </a:r>
            <a:r>
              <a:rPr sz="2376" dirty="0" err="1">
                <a:solidFill>
                  <a:schemeClr val="accent3"/>
                </a:solidFill>
                <a:latin typeface="Sakkal Majalla" panose="02000000000000000000" pitchFamily="2" charset="-78"/>
                <a:ea typeface="Source Sans Pro Bold"/>
                <a:cs typeface="Sakkal Majalla" panose="02000000000000000000" pitchFamily="2" charset="-78"/>
              </a:rPr>
              <a:t>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الخيارات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1-5</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رقم</a:t>
            </a:r>
            <a:r>
              <a:rPr lang="ar-EG" dirty="0">
                <a:latin typeface="Sakkal Majalla" panose="02000000000000000000" pitchFamily="2" charset="-78"/>
                <a:cs typeface="Sakkal Majalla" panose="02000000000000000000" pitchFamily="2" charset="-78"/>
              </a:rPr>
              <a:t> 7.</a:t>
            </a:r>
            <a:endParaRP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FC82CBDE-BC66-86E2-780B-C33B9F4D9B60}"/>
              </a:ext>
            </a:extLst>
          </p:cNvPr>
          <p:cNvSpPr txBox="1">
            <a:spLocks/>
          </p:cNvSpPr>
          <p:nvPr/>
        </p:nvSpPr>
        <p:spPr>
          <a:xfrm>
            <a:off x="129546" y="79899"/>
            <a:ext cx="8532674" cy="47070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000" b="1" dirty="0">
                <a:latin typeface="Sakkal Majalla" panose="02000000000000000000" pitchFamily="2" charset="-78"/>
                <a:cs typeface="Sakkal Majalla" panose="02000000000000000000" pitchFamily="2" charset="-78"/>
              </a:rPr>
              <a:t>المصادر الشائعة للأخطاء المتعلقة بجمع البيانات إدخالها</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 name="Content Placeholder 7"/>
          <p:cNvSpPr txBox="1">
            <a:spLocks noGrp="1"/>
          </p:cNvSpPr>
          <p:nvPr>
            <p:ph type="body" idx="1"/>
          </p:nvPr>
        </p:nvSpPr>
        <p:spPr>
          <a:xfrm>
            <a:off x="4273550" y="1483667"/>
            <a:ext cx="7529514" cy="3890666"/>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البيانات الجيدة:</a:t>
            </a:r>
          </a:p>
          <a:p>
            <a:pPr marL="0" indent="0" rtl="1">
              <a:buSzTx/>
              <a:buNone/>
              <a:defRPr sz="2400"/>
            </a:pPr>
            <a:endParaRPr dirty="0">
              <a:latin typeface="Sakkal Majalla" panose="02000000000000000000" pitchFamily="2" charset="-78"/>
              <a:cs typeface="Sakkal Majalla" panose="02000000000000000000" pitchFamily="2" charset="-78"/>
            </a:endParaRPr>
          </a:p>
          <a:p>
            <a:pPr marL="277495" indent="-277495" rtl="1">
              <a:buClr>
                <a:srgbClr val="C00000"/>
              </a:buClr>
              <a:defRPr sz="2400"/>
            </a:pPr>
            <a:r>
              <a:rPr dirty="0" err="1">
                <a:latin typeface="Sakkal Majalla" panose="02000000000000000000" pitchFamily="2" charset="-78"/>
                <a:cs typeface="Sakkal Majalla" panose="02000000000000000000" pitchFamily="2" charset="-78"/>
              </a:rPr>
              <a:t>تكفُل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وكاملة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277495" indent="-277495" rtl="1">
              <a:buClr>
                <a:srgbClr val="C00000"/>
              </a:buClr>
              <a:defRPr sz="2400"/>
            </a:pPr>
            <a:r>
              <a:rPr dirty="0" err="1">
                <a:latin typeface="Sakkal Majalla" panose="02000000000000000000" pitchFamily="2" charset="-78"/>
                <a:cs typeface="Sakkal Majalla" panose="02000000000000000000" pitchFamily="2" charset="-78"/>
              </a:rPr>
              <a:t>تُشير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السجلات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277495" indent="-277495" rtl="1">
              <a:buClr>
                <a:srgbClr val="C00000"/>
              </a:buClr>
              <a:defRPr sz="2400"/>
            </a:pPr>
            <a:r>
              <a:rPr dirty="0" err="1">
                <a:latin typeface="Sakkal Majalla" panose="02000000000000000000" pitchFamily="2" charset="-78"/>
                <a:cs typeface="Sakkal Majalla" panose="02000000000000000000" pitchFamily="2" charset="-78"/>
              </a:rPr>
              <a:t>تُحسِّن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والتخطيط</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F5669FB9-84A0-6E4E-948B-01C3E32D0CB3}"/>
              </a:ext>
            </a:extLst>
          </p:cNvPr>
          <p:cNvSpPr txBox="1">
            <a:spLocks/>
          </p:cNvSpPr>
          <p:nvPr/>
        </p:nvSpPr>
        <p:spPr>
          <a:xfrm>
            <a:off x="359237" y="379078"/>
            <a:ext cx="3219706" cy="110458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لِمَ نحتاج إلى بيانات جيدة؟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Text Placeholder 4"/>
          <p:cNvSpPr txBox="1">
            <a:spLocks noGrp="1"/>
          </p:cNvSpPr>
          <p:nvPr>
            <p:ph type="body" sz="half" idx="1"/>
          </p:nvPr>
        </p:nvSpPr>
        <p:spPr>
          <a:xfrm>
            <a:off x="733250" y="1862931"/>
            <a:ext cx="3794759" cy="2811486"/>
          </a:xfrm>
          <a:prstGeom prst="rect">
            <a:avLst/>
          </a:prstGeom>
        </p:spPr>
        <p:txBody>
          <a:bodyPr rtlCol="1"/>
          <a:lstStyle/>
          <a:p>
            <a:pPr marL="0" indent="0" rtl="1">
              <a:buSzTx/>
              <a:buNone/>
              <a:defRPr sz="24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التعليمات:</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أخطاء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مشكلات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بالبيانات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524" name="Content Placeholder 6" descr="Content Placeholder 6"/>
          <p:cNvPicPr>
            <a:picLocks noChangeAspect="1"/>
          </p:cNvPicPr>
          <p:nvPr/>
        </p:nvPicPr>
        <p:blipFill>
          <a:blip r:embed="rId3"/>
          <a:srcRect l="31801" t="31607" r="32960" b="20870"/>
          <a:stretch>
            <a:fillRect/>
          </a:stretch>
        </p:blipFill>
        <p:spPr>
          <a:xfrm>
            <a:off x="4645356" y="1345590"/>
            <a:ext cx="6465948" cy="3927746"/>
          </a:xfrm>
          <a:prstGeom prst="rect">
            <a:avLst/>
          </a:prstGeom>
          <a:ln w="12700">
            <a:miter lim="400000"/>
          </a:ln>
        </p:spPr>
      </p:pic>
      <p:sp>
        <p:nvSpPr>
          <p:cNvPr id="2" name="Title 1">
            <a:extLst>
              <a:ext uri="{FF2B5EF4-FFF2-40B4-BE49-F238E27FC236}">
                <a16:creationId xmlns:a16="http://schemas.microsoft.com/office/drawing/2014/main" id="{F7232E78-D7E6-53DE-059D-AFC05CDC0A08}"/>
              </a:ext>
            </a:extLst>
          </p:cNvPr>
          <p:cNvSpPr txBox="1">
            <a:spLocks/>
          </p:cNvSpPr>
          <p:nvPr/>
        </p:nvSpPr>
        <p:spPr>
          <a:xfrm>
            <a:off x="0" y="0"/>
            <a:ext cx="4975123" cy="58993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 تمرين: تقييم جودة البيانات</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9" name="Content Placeholder 6" descr="Content Placeholder 6"/>
          <p:cNvPicPr>
            <a:picLocks noChangeAspect="1"/>
          </p:cNvPicPr>
          <p:nvPr/>
        </p:nvPicPr>
        <p:blipFill>
          <a:blip r:embed="rId3"/>
          <a:srcRect l="31801" t="31606" r="32960" b="20870"/>
          <a:stretch>
            <a:fillRect/>
          </a:stretch>
        </p:blipFill>
        <p:spPr>
          <a:xfrm>
            <a:off x="2019300" y="952500"/>
            <a:ext cx="8153401" cy="4953001"/>
          </a:xfrm>
          <a:prstGeom prst="rect">
            <a:avLst/>
          </a:prstGeom>
          <a:ln w="12700">
            <a:miter lim="400000"/>
          </a:ln>
        </p:spPr>
      </p:pic>
      <p:sp>
        <p:nvSpPr>
          <p:cNvPr id="2" name="Title 1">
            <a:extLst>
              <a:ext uri="{FF2B5EF4-FFF2-40B4-BE49-F238E27FC236}">
                <a16:creationId xmlns:a16="http://schemas.microsoft.com/office/drawing/2014/main" id="{B60DFDB8-73F9-1F17-3AC5-101F8D521213}"/>
              </a:ext>
            </a:extLst>
          </p:cNvPr>
          <p:cNvSpPr txBox="1">
            <a:spLocks/>
          </p:cNvSpPr>
          <p:nvPr/>
        </p:nvSpPr>
        <p:spPr>
          <a:xfrm>
            <a:off x="57150" y="0"/>
            <a:ext cx="5232605" cy="4916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 تمرين: تقييم جودة البيانات</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Google Shape;308;p8"/>
          <p:cNvSpPr txBox="1">
            <a:spLocks noGrp="1"/>
          </p:cNvSpPr>
          <p:nvPr>
            <p:ph type="body" idx="1"/>
          </p:nvPr>
        </p:nvSpPr>
        <p:spPr>
          <a:xfrm>
            <a:off x="4135325" y="1494178"/>
            <a:ext cx="7529514" cy="3869645"/>
          </a:xfrm>
          <a:prstGeom prst="rect">
            <a:avLst/>
          </a:prstGeom>
        </p:spPr>
        <p:txBody>
          <a:bodyPr lIns="0" tIns="0" rIns="0" bIns="0" rtlCol="1" anchor="t">
            <a:normAutofit/>
          </a:bodyPr>
          <a:lstStyle/>
          <a:p>
            <a:pPr marL="0" indent="0" rtl="1">
              <a:buSzTx/>
              <a:buNone/>
              <a:defRPr sz="24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85D561DF-778B-A251-62AC-1513E9DD9137}"/>
              </a:ext>
            </a:extLst>
          </p:cNvPr>
          <p:cNvSpPr txBox="1">
            <a:spLocks/>
          </p:cNvSpPr>
          <p:nvPr/>
        </p:nvSpPr>
        <p:spPr>
          <a:xfrm>
            <a:off x="912135" y="1006996"/>
            <a:ext cx="1768950" cy="420278"/>
          </a:xfrm>
          <a:prstGeom prst="rect">
            <a:avLst/>
          </a:prstGeom>
        </p:spPr>
        <p:txBody>
          <a:bodyPr lIns="0" tIns="0" rIns="0" bIns="0" rtlCol="1" anchor="t"/>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7" name="Picture 6" descr="Picture 6"/>
          <p:cNvPicPr>
            <a:picLocks noChangeAspect="1"/>
          </p:cNvPicPr>
          <p:nvPr/>
        </p:nvPicPr>
        <p:blipFill>
          <a:blip r:embed="rId2"/>
          <a:srcRect l="31801" t="31606" r="32960" b="20870"/>
          <a:stretch>
            <a:fillRect/>
          </a:stretch>
        </p:blipFill>
        <p:spPr>
          <a:xfrm>
            <a:off x="2019300" y="952500"/>
            <a:ext cx="8153400" cy="4953001"/>
          </a:xfrm>
          <a:prstGeom prst="rect">
            <a:avLst/>
          </a:prstGeom>
          <a:ln w="12700">
            <a:miter lim="400000"/>
          </a:ln>
        </p:spPr>
      </p:pic>
      <p:sp>
        <p:nvSpPr>
          <p:cNvPr id="538" name="Oval 3"/>
          <p:cNvSpPr/>
          <p:nvPr/>
        </p:nvSpPr>
        <p:spPr>
          <a:xfrm>
            <a:off x="2514600" y="1905000"/>
            <a:ext cx="533400" cy="4572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39" name="Oval 4"/>
          <p:cNvSpPr/>
          <p:nvPr/>
        </p:nvSpPr>
        <p:spPr>
          <a:xfrm>
            <a:off x="2438400" y="3657600"/>
            <a:ext cx="609600" cy="3048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0" name="Oval 7"/>
          <p:cNvSpPr/>
          <p:nvPr/>
        </p:nvSpPr>
        <p:spPr>
          <a:xfrm>
            <a:off x="4495800" y="2590800"/>
            <a:ext cx="533400" cy="3048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1" name="Oval 8"/>
          <p:cNvSpPr/>
          <p:nvPr/>
        </p:nvSpPr>
        <p:spPr>
          <a:xfrm flipV="1">
            <a:off x="3200400" y="5105400"/>
            <a:ext cx="838200" cy="3810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2" name="Oval 9"/>
          <p:cNvSpPr/>
          <p:nvPr/>
        </p:nvSpPr>
        <p:spPr>
          <a:xfrm>
            <a:off x="2514600" y="5486400"/>
            <a:ext cx="609600" cy="4572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3" name="Oval 10"/>
          <p:cNvSpPr/>
          <p:nvPr/>
        </p:nvSpPr>
        <p:spPr>
          <a:xfrm>
            <a:off x="4419600" y="5257800"/>
            <a:ext cx="533400" cy="3810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4" name="Oval 11"/>
          <p:cNvSpPr/>
          <p:nvPr/>
        </p:nvSpPr>
        <p:spPr>
          <a:xfrm flipV="1">
            <a:off x="5029200" y="3276600"/>
            <a:ext cx="1295400" cy="3810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5" name="Oval 12"/>
          <p:cNvSpPr/>
          <p:nvPr/>
        </p:nvSpPr>
        <p:spPr>
          <a:xfrm flipV="1">
            <a:off x="6324600" y="2895600"/>
            <a:ext cx="3657600" cy="3810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6" name="Oval 14"/>
          <p:cNvSpPr/>
          <p:nvPr/>
        </p:nvSpPr>
        <p:spPr>
          <a:xfrm>
            <a:off x="4953000" y="5105400"/>
            <a:ext cx="609600" cy="3048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7" name="Oval 15"/>
          <p:cNvSpPr/>
          <p:nvPr/>
        </p:nvSpPr>
        <p:spPr>
          <a:xfrm>
            <a:off x="8382000" y="5105400"/>
            <a:ext cx="609600" cy="3048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8" name="Oval 16"/>
          <p:cNvSpPr/>
          <p:nvPr/>
        </p:nvSpPr>
        <p:spPr>
          <a:xfrm>
            <a:off x="6629400" y="2286000"/>
            <a:ext cx="533400" cy="3048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549" name="Oval 17"/>
          <p:cNvSpPr/>
          <p:nvPr/>
        </p:nvSpPr>
        <p:spPr>
          <a:xfrm>
            <a:off x="6629400" y="2667000"/>
            <a:ext cx="533400" cy="304800"/>
          </a:xfrm>
          <a:prstGeom prst="ellipse">
            <a:avLst/>
          </a:prstGeom>
          <a:ln w="38100">
            <a:solidFill>
              <a:srgbClr val="FF0000"/>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sp>
        <p:nvSpPr>
          <p:cNvPr id="2" name="Title 1">
            <a:extLst>
              <a:ext uri="{FF2B5EF4-FFF2-40B4-BE49-F238E27FC236}">
                <a16:creationId xmlns:a16="http://schemas.microsoft.com/office/drawing/2014/main" id="{0B46F683-E487-1603-3190-0D31CE68AC7E}"/>
              </a:ext>
            </a:extLst>
          </p:cNvPr>
          <p:cNvSpPr txBox="1">
            <a:spLocks/>
          </p:cNvSpPr>
          <p:nvPr/>
        </p:nvSpPr>
        <p:spPr>
          <a:xfrm>
            <a:off x="129546" y="79899"/>
            <a:ext cx="4899654" cy="56779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إلى أي مدى نجحت؟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5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5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5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5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5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5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54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54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 grpId="0" animBg="1" advAuto="0"/>
      <p:bldP spid="539" grpId="0" animBg="1" advAuto="0"/>
      <p:bldP spid="540" grpId="0" animBg="1" advAuto="0"/>
      <p:bldP spid="541" grpId="0" animBg="1" advAuto="0"/>
      <p:bldP spid="542" grpId="0" animBg="1" advAuto="0"/>
      <p:bldP spid="543" grpId="0" animBg="1" advAuto="0"/>
      <p:bldP spid="544" grpId="0" animBg="1" advAuto="0"/>
      <p:bldP spid="545" grpId="0" animBg="1" advAuto="0"/>
      <p:bldP spid="546" grpId="0" animBg="1" advAuto="0"/>
      <p:bldP spid="547" grpId="0" animBg="1" advAuto="0"/>
      <p:bldP spid="548" grpId="0" animBg="1" advAuto="0"/>
      <p:bldP spid="549" grpId="0"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 name="Google Shape;300;p7"/>
          <p:cNvSpPr txBox="1">
            <a:spLocks noGrp="1"/>
          </p:cNvSpPr>
          <p:nvPr>
            <p:ph type="body" sz="quarter" idx="1"/>
          </p:nvPr>
        </p:nvSpPr>
        <p:spPr>
          <a:xfrm>
            <a:off x="4210368" y="1855432"/>
            <a:ext cx="4054342" cy="1611523"/>
          </a:xfrm>
          <a:prstGeom prst="rect">
            <a:avLst/>
          </a:prstGeom>
        </p:spPr>
        <p:txBody>
          <a:bodyPr lIns="179999" tIns="179999" rIns="179999" bIns="179999" rtlCol="1"/>
          <a:lstStyle>
            <a:lvl1pPr algn="r" rtl="1">
              <a:lnSpc>
                <a:spcPct val="110000"/>
              </a:lnSpc>
            </a:lvl1pPr>
          </a:lstStyle>
          <a:p>
            <a:pPr algn="ctr" rtl="1"/>
            <a:r>
              <a:rPr lang="ar" b="1" dirty="0">
                <a:latin typeface="Sakkal Majalla" panose="02000000000000000000" pitchFamily="2" charset="-78"/>
                <a:cs typeface="Sakkal Majalla" panose="02000000000000000000" pitchFamily="2" charset="-78"/>
              </a:rPr>
              <a:t>5. كيف يمكن تحليل البيانات وتفسيرها؟</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7" name="Diagram 2"/>
          <p:cNvGrpSpPr/>
          <p:nvPr/>
        </p:nvGrpSpPr>
        <p:grpSpPr>
          <a:xfrm>
            <a:off x="743349" y="2175292"/>
            <a:ext cx="5352653" cy="3345410"/>
            <a:chOff x="0" y="0"/>
            <a:chExt cx="5352652" cy="3345408"/>
          </a:xfrm>
        </p:grpSpPr>
        <p:sp>
          <p:nvSpPr>
            <p:cNvPr id="556" name="Shape"/>
            <p:cNvSpPr/>
            <p:nvPr/>
          </p:nvSpPr>
          <p:spPr>
            <a:xfrm>
              <a:off x="0" y="0"/>
              <a:ext cx="5352652" cy="334540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CACBD2"/>
            </a:solidFill>
            <a:ln w="12700" cap="flat">
              <a:noFill/>
              <a:miter lim="4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57" name="Circle"/>
            <p:cNvSpPr/>
            <p:nvPr/>
          </p:nvSpPr>
          <p:spPr>
            <a:xfrm>
              <a:off x="527235" y="2302442"/>
              <a:ext cx="123111" cy="123111"/>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58" name="Check data quality"/>
            <p:cNvSpPr txBox="1"/>
            <p:nvPr/>
          </p:nvSpPr>
          <p:spPr>
            <a:xfrm>
              <a:off x="654025" y="2363998"/>
              <a:ext cx="635963" cy="58708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t">
              <a:spAutoFit/>
            </a:bodyPr>
            <a:lstStyle/>
            <a:p>
              <a:pPr defTabSz="622300" rtl="1">
                <a:lnSpc>
                  <a:spcPct val="90000"/>
                </a:lnSpc>
                <a:spcBef>
                  <a:spcPts val="500"/>
                </a:spcBef>
                <a:defRPr sz="1400"/>
              </a:pPr>
              <a:r>
                <a:rPr dirty="0" err="1">
                  <a:latin typeface="Sakkal Majalla" panose="02000000000000000000" pitchFamily="2" charset="-78"/>
                  <a:cs typeface="Sakkal Majalla" panose="02000000000000000000" pitchFamily="2" charset="-78"/>
                </a:rPr>
                <a:t>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p>
          </p:txBody>
        </p:sp>
        <p:sp>
          <p:nvSpPr>
            <p:cNvPr id="559" name="Circle"/>
            <p:cNvSpPr/>
            <p:nvPr/>
          </p:nvSpPr>
          <p:spPr>
            <a:xfrm>
              <a:off x="1193640" y="1662132"/>
              <a:ext cx="192698" cy="192697"/>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60" name="Compile from different sources"/>
            <p:cNvSpPr txBox="1"/>
            <p:nvPr/>
          </p:nvSpPr>
          <p:spPr>
            <a:xfrm>
              <a:off x="1392094" y="1758480"/>
              <a:ext cx="786436" cy="58708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t">
              <a:spAutoFit/>
            </a:bodyPr>
            <a:lstStyle>
              <a:lvl1pPr algn="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جمِّع البيانات من مصادر مختلفة</a:t>
              </a:r>
            </a:p>
          </p:txBody>
        </p:sp>
        <p:sp>
          <p:nvSpPr>
            <p:cNvPr id="561" name="Circle"/>
            <p:cNvSpPr/>
            <p:nvPr/>
          </p:nvSpPr>
          <p:spPr>
            <a:xfrm>
              <a:off x="2050064" y="1151623"/>
              <a:ext cx="256929" cy="256929"/>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62" name="Describe case distribution PPT"/>
            <p:cNvSpPr txBox="1"/>
            <p:nvPr/>
          </p:nvSpPr>
          <p:spPr>
            <a:xfrm>
              <a:off x="2314668" y="1280086"/>
              <a:ext cx="896923" cy="58708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t">
              <a:spAutoFit/>
            </a:bodyPr>
            <a:lstStyle>
              <a:lvl1pPr algn="r" defTabSz="622300" rtl="1">
                <a:lnSpc>
                  <a:spcPct val="90000"/>
                </a:lnSpc>
                <a:spcBef>
                  <a:spcPts val="500"/>
                </a:spcBef>
                <a:defRPr sz="1400"/>
              </a:lvl1pPr>
            </a:lstStyle>
            <a:p>
              <a:pPr rtl="1"/>
              <a:r>
                <a:rPr dirty="0" err="1">
                  <a:latin typeface="Sakkal Majalla" panose="02000000000000000000" pitchFamily="2" charset="-78"/>
                  <a:cs typeface="Sakkal Majalla" panose="02000000000000000000" pitchFamily="2" charset="-78"/>
                </a:rPr>
                <a:t>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توزيع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563" name="Circle"/>
            <p:cNvSpPr/>
            <p:nvPr/>
          </p:nvSpPr>
          <p:spPr>
            <a:xfrm>
              <a:off x="3045658" y="752849"/>
              <a:ext cx="331865" cy="331865"/>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64" name="Calculate rates, ratio, proportion"/>
            <p:cNvSpPr txBox="1"/>
            <p:nvPr/>
          </p:nvSpPr>
          <p:spPr>
            <a:xfrm>
              <a:off x="3387438" y="918782"/>
              <a:ext cx="894683" cy="39318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t">
              <a:spAutoFit/>
            </a:bodyPr>
            <a:lstStyle/>
            <a:p>
              <a:pPr defTabSz="622300" rtl="1">
                <a:lnSpc>
                  <a:spcPct val="90000"/>
                </a:lnSpc>
                <a:spcBef>
                  <a:spcPts val="500"/>
                </a:spcBef>
                <a:defRPr sz="1400"/>
              </a:pPr>
              <a:r>
                <a:rPr>
                  <a:latin typeface="Sakkal Majalla" panose="02000000000000000000" pitchFamily="2" charset="-78"/>
                  <a:cs typeface="Sakkal Majalla" panose="02000000000000000000" pitchFamily="2" charset="-78"/>
                </a:rPr>
                <a:t>احسُب المعدلات والنسب  </a:t>
              </a:r>
            </a:p>
          </p:txBody>
        </p:sp>
        <p:sp>
          <p:nvSpPr>
            <p:cNvPr id="565" name="Circle"/>
            <p:cNvSpPr/>
            <p:nvPr/>
          </p:nvSpPr>
          <p:spPr>
            <a:xfrm>
              <a:off x="4070691" y="486556"/>
              <a:ext cx="422859" cy="422859"/>
            </a:xfrm>
            <a:prstGeom prst="ellipse">
              <a:avLst/>
            </a:prstGeom>
            <a:solidFill>
              <a:schemeClr val="accent1"/>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66" name="Present in tables/ graphs"/>
            <p:cNvSpPr txBox="1"/>
            <p:nvPr/>
          </p:nvSpPr>
          <p:spPr>
            <a:xfrm>
              <a:off x="4506185" y="697985"/>
              <a:ext cx="846466" cy="60868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numCol="1" rtlCol="1" anchor="t">
              <a:spAutoFit/>
            </a:bodyPr>
            <a:lstStyle>
              <a:lvl1pPr algn="r" defTabSz="622300" rtl="1">
                <a:lnSpc>
                  <a:spcPct val="90000"/>
                </a:lnSpc>
                <a:spcBef>
                  <a:spcPts val="500"/>
                </a:spcBef>
                <a:defRPr sz="1400"/>
              </a:lvl1pPr>
            </a:lstStyle>
            <a:p>
              <a:pPr rtl="1"/>
              <a:r>
                <a:rPr dirty="0" err="1">
                  <a:latin typeface="Sakkal Majalla" panose="02000000000000000000" pitchFamily="2" charset="-78"/>
                  <a:cs typeface="Sakkal Majalla" panose="02000000000000000000" pitchFamily="2" charset="-78"/>
                </a:rPr>
                <a:t>اعرِض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جداول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بيانية</a:t>
              </a:r>
              <a:endParaRPr dirty="0">
                <a:latin typeface="Sakkal Majalla" panose="02000000000000000000" pitchFamily="2" charset="-78"/>
                <a:cs typeface="Sakkal Majalla" panose="02000000000000000000" pitchFamily="2" charset="-78"/>
              </a:endParaRPr>
            </a:p>
          </p:txBody>
        </p:sp>
      </p:grpSp>
      <p:grpSp>
        <p:nvGrpSpPr>
          <p:cNvPr id="570" name="Rectangle: Rounded Corners 3"/>
          <p:cNvGrpSpPr/>
          <p:nvPr/>
        </p:nvGrpSpPr>
        <p:grpSpPr>
          <a:xfrm>
            <a:off x="680853" y="1934234"/>
            <a:ext cx="3419846" cy="429905"/>
            <a:chOff x="0" y="0"/>
            <a:chExt cx="3419845" cy="429903"/>
          </a:xfrm>
        </p:grpSpPr>
        <p:sp>
          <p:nvSpPr>
            <p:cNvPr id="568" name="Rounded Rectangle"/>
            <p:cNvSpPr/>
            <p:nvPr/>
          </p:nvSpPr>
          <p:spPr>
            <a:xfrm>
              <a:off x="0" y="0"/>
              <a:ext cx="3419846" cy="429904"/>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69" name="Basic data analysis"/>
            <p:cNvSpPr txBox="1"/>
            <p:nvPr/>
          </p:nvSpPr>
          <p:spPr>
            <a:xfrm>
              <a:off x="73056" y="16831"/>
              <a:ext cx="3273733" cy="3962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1900">
                  <a:solidFill>
                    <a:srgbClr val="FFFFFF"/>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التحليل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للبيانات</a:t>
              </a:r>
              <a:r>
                <a:rPr dirty="0">
                  <a:latin typeface="Sakkal Majalla" panose="02000000000000000000" pitchFamily="2" charset="-78"/>
                  <a:cs typeface="Sakkal Majalla" panose="02000000000000000000" pitchFamily="2" charset="-78"/>
                </a:rPr>
                <a:t> </a:t>
              </a:r>
            </a:p>
          </p:txBody>
        </p:sp>
      </p:grpSp>
      <p:grpSp>
        <p:nvGrpSpPr>
          <p:cNvPr id="573" name="Rectangle: Rounded Corners 4"/>
          <p:cNvGrpSpPr/>
          <p:nvPr/>
        </p:nvGrpSpPr>
        <p:grpSpPr>
          <a:xfrm>
            <a:off x="6886206" y="1934234"/>
            <a:ext cx="3357350" cy="429905"/>
            <a:chOff x="0" y="0"/>
            <a:chExt cx="3357348" cy="429903"/>
          </a:xfrm>
        </p:grpSpPr>
        <p:sp>
          <p:nvSpPr>
            <p:cNvPr id="571" name="Rounded Rectangle"/>
            <p:cNvSpPr/>
            <p:nvPr/>
          </p:nvSpPr>
          <p:spPr>
            <a:xfrm>
              <a:off x="0" y="0"/>
              <a:ext cx="3357349" cy="429904"/>
            </a:xfrm>
            <a:prstGeom prst="roundRect">
              <a:avLst>
                <a:gd name="adj" fmla="val 16667"/>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72" name="Advanced data analysis"/>
            <p:cNvSpPr txBox="1"/>
            <p:nvPr/>
          </p:nvSpPr>
          <p:spPr>
            <a:xfrm>
              <a:off x="73055" y="16831"/>
              <a:ext cx="3211239" cy="3962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1900">
                  <a:solidFill>
                    <a:srgbClr val="FFFFFF"/>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التحليل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للبيانات</a:t>
              </a:r>
              <a:r>
                <a:rPr dirty="0">
                  <a:latin typeface="Sakkal Majalla" panose="02000000000000000000" pitchFamily="2" charset="-78"/>
                  <a:cs typeface="Sakkal Majalla" panose="02000000000000000000" pitchFamily="2" charset="-78"/>
                </a:rPr>
                <a:t> </a:t>
              </a:r>
            </a:p>
          </p:txBody>
        </p:sp>
      </p:grpSp>
      <p:grpSp>
        <p:nvGrpSpPr>
          <p:cNvPr id="583" name="Diagram 5"/>
          <p:cNvGrpSpPr/>
          <p:nvPr/>
        </p:nvGrpSpPr>
        <p:grpSpPr>
          <a:xfrm>
            <a:off x="6615666" y="2609508"/>
            <a:ext cx="4219151" cy="3311111"/>
            <a:chOff x="0" y="262240"/>
            <a:chExt cx="4219150" cy="3311109"/>
          </a:xfrm>
        </p:grpSpPr>
        <p:sp>
          <p:nvSpPr>
            <p:cNvPr id="574" name="Shape"/>
            <p:cNvSpPr/>
            <p:nvPr/>
          </p:nvSpPr>
          <p:spPr>
            <a:xfrm rot="4396373">
              <a:off x="221966" y="763252"/>
              <a:ext cx="3311109" cy="23090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00" y="12000"/>
                    <a:pt x="8025" y="5700"/>
                    <a:pt x="16875" y="2700"/>
                  </a:cubicBezTo>
                  <a:lnTo>
                    <a:pt x="16662" y="0"/>
                  </a:lnTo>
                  <a:lnTo>
                    <a:pt x="21600" y="3381"/>
                  </a:lnTo>
                  <a:lnTo>
                    <a:pt x="17364" y="8923"/>
                  </a:lnTo>
                  <a:lnTo>
                    <a:pt x="17151" y="6223"/>
                  </a:lnTo>
                  <a:cubicBezTo>
                    <a:pt x="9317" y="7423"/>
                    <a:pt x="3600" y="12549"/>
                    <a:pt x="0" y="21600"/>
                  </a:cubicBezTo>
                  <a:close/>
                </a:path>
              </a:pathLst>
            </a:custGeom>
            <a:solidFill>
              <a:schemeClr val="accent1"/>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75" name="Circle"/>
            <p:cNvSpPr/>
            <p:nvPr/>
          </p:nvSpPr>
          <p:spPr>
            <a:xfrm>
              <a:off x="1462318" y="1064759"/>
              <a:ext cx="83617" cy="83617"/>
            </a:xfrm>
            <a:prstGeom prst="ellipse">
              <a:avLst/>
            </a:prstGeom>
            <a:solidFill>
              <a:srgbClr val="A8A9B6"/>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76" name="Circle"/>
            <p:cNvSpPr/>
            <p:nvPr/>
          </p:nvSpPr>
          <p:spPr>
            <a:xfrm>
              <a:off x="2034856" y="1526563"/>
              <a:ext cx="83617" cy="83617"/>
            </a:xfrm>
            <a:prstGeom prst="ellipse">
              <a:avLst/>
            </a:prstGeom>
            <a:solidFill>
              <a:srgbClr val="A8A9B6"/>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77" name="Circle"/>
            <p:cNvSpPr/>
            <p:nvPr/>
          </p:nvSpPr>
          <p:spPr>
            <a:xfrm>
              <a:off x="2463944" y="2066614"/>
              <a:ext cx="83617" cy="83617"/>
            </a:xfrm>
            <a:prstGeom prst="ellipse">
              <a:avLst/>
            </a:prstGeom>
            <a:solidFill>
              <a:srgbClr val="A8A9B6"/>
            </a:solidFill>
            <a:ln w="12700" cap="flat">
              <a:solidFill>
                <a:srgbClr val="FFFFFF"/>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578" name="Compare  with expected, reference"/>
            <p:cNvSpPr txBox="1"/>
            <p:nvPr/>
          </p:nvSpPr>
          <p:spPr>
            <a:xfrm>
              <a:off x="0" y="378504"/>
              <a:ext cx="1561086" cy="23519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7779" tIns="17779" rIns="17779" bIns="17779" numCol="1" rtlCol="1" anchor="b">
              <a:spAutoFit/>
            </a:bodyPr>
            <a:lstStyle/>
            <a:p>
              <a:pPr algn="ctr" defTabSz="622300" rtl="1">
                <a:lnSpc>
                  <a:spcPct val="90000"/>
                </a:lnSpc>
                <a:spcBef>
                  <a:spcPts val="500"/>
                </a:spcBef>
                <a:defRPr sz="1400"/>
              </a:pPr>
              <a:r>
                <a:rPr>
                  <a:latin typeface="Sakkal Majalla" panose="02000000000000000000" pitchFamily="2" charset="-78"/>
                  <a:cs typeface="Sakkal Majalla" panose="02000000000000000000" pitchFamily="2" charset="-78"/>
                </a:rPr>
                <a:t>قارِن مع ما هو متوقعٌ، المرجع</a:t>
              </a:r>
            </a:p>
          </p:txBody>
        </p:sp>
        <p:sp>
          <p:nvSpPr>
            <p:cNvPr id="579" name="Use statistical probability"/>
            <p:cNvSpPr txBox="1"/>
            <p:nvPr/>
          </p:nvSpPr>
          <p:spPr>
            <a:xfrm>
              <a:off x="1940809" y="988972"/>
              <a:ext cx="2278341" cy="23519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7779" tIns="17779" rIns="17779" bIns="17779" numCol="1" rtlCol="1" anchor="ctr">
              <a:spAutoFit/>
            </a:bodyPr>
            <a:lstStyle>
              <a:lvl1pPr algn="r" defTabSz="622300" rtl="1">
                <a:lnSpc>
                  <a:spcPct val="90000"/>
                </a:lnSpc>
                <a:spcBef>
                  <a:spcPts val="500"/>
                </a:spcBef>
                <a:defRPr sz="1400"/>
              </a:lvl1pPr>
            </a:lstStyle>
            <a:p>
              <a:pPr rtl="1"/>
              <a:r>
                <a:rPr>
                  <a:latin typeface="Sakkal Majalla" panose="02000000000000000000" pitchFamily="2" charset="-78"/>
                  <a:cs typeface="Sakkal Majalla" panose="02000000000000000000" pitchFamily="2" charset="-78"/>
                </a:rPr>
                <a:t>استخدِم الاحتمالية الإحصائية</a:t>
              </a:r>
            </a:p>
          </p:txBody>
        </p:sp>
        <p:sp>
          <p:nvSpPr>
            <p:cNvPr id="580" name="Identify subgroups"/>
            <p:cNvSpPr txBox="1"/>
            <p:nvPr/>
          </p:nvSpPr>
          <p:spPr>
            <a:xfrm>
              <a:off x="0" y="1450777"/>
              <a:ext cx="1814235" cy="23519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7779" tIns="17779" rIns="17779" bIns="17779" numCol="1" rtlCol="1" anchor="ctr">
              <a:spAutoFit/>
            </a:bodyPr>
            <a:lstStyle/>
            <a:p>
              <a:pPr algn="r" defTabSz="622300" rtl="1">
                <a:lnSpc>
                  <a:spcPct val="90000"/>
                </a:lnSpc>
                <a:spcBef>
                  <a:spcPts val="500"/>
                </a:spcBef>
                <a:defRPr sz="1400"/>
              </a:pPr>
              <a:r>
                <a:rPr>
                  <a:latin typeface="Sakkal Majalla" panose="02000000000000000000" pitchFamily="2" charset="-78"/>
                  <a:cs typeface="Sakkal Majalla" panose="02000000000000000000" pitchFamily="2" charset="-78"/>
                </a:rPr>
                <a:t>حدِّد الفئات الفرعية </a:t>
              </a:r>
            </a:p>
          </p:txBody>
        </p:sp>
        <p:sp>
          <p:nvSpPr>
            <p:cNvPr id="581" name="Identify potential risk factors"/>
            <p:cNvSpPr txBox="1"/>
            <p:nvPr/>
          </p:nvSpPr>
          <p:spPr>
            <a:xfrm>
              <a:off x="2826829" y="1891131"/>
              <a:ext cx="1392320" cy="43458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7779" tIns="17779" rIns="17779" bIns="17779" numCol="1" rtlCol="1" anchor="ctr">
              <a:spAutoFit/>
            </a:bodyPr>
            <a:lstStyle>
              <a:lvl1pPr algn="r" defTabSz="622300" rtl="1">
                <a:lnSpc>
                  <a:spcPct val="90000"/>
                </a:lnSpc>
                <a:spcBef>
                  <a:spcPts val="500"/>
                </a:spcBef>
                <a:defRPr sz="1400"/>
              </a:lvl1pPr>
            </a:lstStyle>
            <a:p>
              <a:pPr rtl="1"/>
              <a:r>
                <a:rPr dirty="0" err="1">
                  <a:latin typeface="Sakkal Majalla" panose="02000000000000000000" pitchFamily="2" charset="-78"/>
                  <a:cs typeface="Sakkal Majalla" panose="02000000000000000000" pitchFamily="2" charset="-78"/>
                </a:rPr>
                <a:t>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المحتمَلة</a:t>
              </a:r>
              <a:endParaRPr dirty="0">
                <a:latin typeface="Sakkal Majalla" panose="02000000000000000000" pitchFamily="2" charset="-78"/>
                <a:cs typeface="Sakkal Majalla" panose="02000000000000000000" pitchFamily="2" charset="-78"/>
              </a:endParaRPr>
            </a:p>
          </p:txBody>
        </p:sp>
        <p:sp>
          <p:nvSpPr>
            <p:cNvPr id="582" name="Calculate specific mortality and morbidity rates"/>
            <p:cNvSpPr txBox="1"/>
            <p:nvPr/>
          </p:nvSpPr>
          <p:spPr>
            <a:xfrm>
              <a:off x="2109575" y="3221895"/>
              <a:ext cx="2109575" cy="23519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17779" tIns="17779" rIns="17779" bIns="17779" numCol="1" rtlCol="1" anchor="t">
              <a:spAutoFit/>
            </a:bodyPr>
            <a:lstStyle/>
            <a:p>
              <a:pPr algn="ctr" defTabSz="622300" rtl="1">
                <a:lnSpc>
                  <a:spcPct val="90000"/>
                </a:lnSpc>
                <a:spcBef>
                  <a:spcPts val="500"/>
                </a:spcBef>
                <a:defRPr sz="1400"/>
              </a:pPr>
              <a:r>
                <a:rPr>
                  <a:latin typeface="Sakkal Majalla" panose="02000000000000000000" pitchFamily="2" charset="-78"/>
                  <a:cs typeface="Sakkal Majalla" panose="02000000000000000000" pitchFamily="2" charset="-78"/>
                </a:rPr>
                <a:t>احسُب معدلات الوفيات والمراضة المُحددة </a:t>
              </a:r>
            </a:p>
          </p:txBody>
        </p:sp>
      </p:grpSp>
      <p:grpSp>
        <p:nvGrpSpPr>
          <p:cNvPr id="586" name="Oval 6"/>
          <p:cNvGrpSpPr/>
          <p:nvPr/>
        </p:nvGrpSpPr>
        <p:grpSpPr>
          <a:xfrm>
            <a:off x="4884079" y="4075550"/>
            <a:ext cx="2603995" cy="884150"/>
            <a:chOff x="0" y="73546"/>
            <a:chExt cx="2603994" cy="884148"/>
          </a:xfrm>
        </p:grpSpPr>
        <p:sp>
          <p:nvSpPr>
            <p:cNvPr id="584" name="Oval"/>
            <p:cNvSpPr/>
            <p:nvPr/>
          </p:nvSpPr>
          <p:spPr>
            <a:xfrm>
              <a:off x="0" y="73546"/>
              <a:ext cx="2603994" cy="884148"/>
            </a:xfrm>
            <a:prstGeom prst="ellipse">
              <a:avLst/>
            </a:prstGeom>
            <a:solidFill>
              <a:srgbClr val="C00000"/>
            </a:solidFill>
            <a:ln w="6350" cap="flat">
              <a:solidFill>
                <a:srgbClr val="FFFFFF"/>
              </a:solidFill>
              <a:prstDash val="solid"/>
              <a:miter lim="800000"/>
            </a:ln>
            <a:effectLst/>
          </p:spPr>
          <p:txBody>
            <a:bodyPr wrap="square" lIns="45719" tIns="45719" rIns="45719" bIns="45719" numCol="1" rtlCol="1" anchor="ctr">
              <a:noAutofit/>
            </a:bodyPr>
            <a:lstStyle/>
            <a:p>
              <a:pPr algn="ctr" rtl="1"/>
              <a:endParaRPr>
                <a:latin typeface="Sakkal Majalla" panose="02000000000000000000" pitchFamily="2" charset="-78"/>
                <a:cs typeface="Sakkal Majalla" panose="02000000000000000000" pitchFamily="2" charset="-78"/>
              </a:endParaRPr>
            </a:p>
          </p:txBody>
        </p:sp>
        <p:sp>
          <p:nvSpPr>
            <p:cNvPr id="585" name="Interpret results"/>
            <p:cNvSpPr txBox="1"/>
            <p:nvPr/>
          </p:nvSpPr>
          <p:spPr>
            <a:xfrm>
              <a:off x="430240" y="246318"/>
              <a:ext cx="1743513" cy="53860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p>
              <a:pPr algn="ctr" rtl="1">
                <a:defRPr sz="2900">
                  <a:solidFill>
                    <a:srgbClr val="FFFFF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فسِّر النتائج </a:t>
              </a:r>
            </a:p>
          </p:txBody>
        </p:sp>
      </p:grpSp>
      <p:sp>
        <p:nvSpPr>
          <p:cNvPr id="587" name="TextBox 51"/>
          <p:cNvSpPr txBox="1"/>
          <p:nvPr/>
        </p:nvSpPr>
        <p:spPr>
          <a:xfrm>
            <a:off x="1897970" y="736172"/>
            <a:ext cx="8345587"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2400">
                <a:latin typeface="+mn-lt"/>
                <a:ea typeface="+mn-ea"/>
                <a:cs typeface="+mn-cs"/>
                <a:sym typeface="Source Sans Pro Regular"/>
              </a:defRPr>
            </a:lvl1pPr>
          </a:lstStyle>
          <a:p>
            <a:pPr rtl="1"/>
            <a:r>
              <a:rPr lang="ar" b="1" dirty="0">
                <a:solidFill>
                  <a:srgbClr val="C00000"/>
                </a:solidFill>
                <a:latin typeface="Sakkal Majalla" panose="02000000000000000000" pitchFamily="2" charset="-78"/>
                <a:cs typeface="Sakkal Majalla" panose="02000000000000000000" pitchFamily="2" charset="-78"/>
              </a:rPr>
              <a:t>يمكن أن تشتمل خطة تحليل البيانات على التحليل الأساسي والمتقدِّم للبيانات، على النحو الموضح في الشكل أدناه:</a:t>
            </a:r>
          </a:p>
        </p:txBody>
      </p:sp>
      <p:sp>
        <p:nvSpPr>
          <p:cNvPr id="2" name="Title 1">
            <a:extLst>
              <a:ext uri="{FF2B5EF4-FFF2-40B4-BE49-F238E27FC236}">
                <a16:creationId xmlns:a16="http://schemas.microsoft.com/office/drawing/2014/main" id="{15D32DAD-03A6-E94E-155B-9F9F9068E1D7}"/>
              </a:ext>
            </a:extLst>
          </p:cNvPr>
          <p:cNvSpPr txBox="1">
            <a:spLocks/>
          </p:cNvSpPr>
          <p:nvPr/>
        </p:nvSpPr>
        <p:spPr>
          <a:xfrm>
            <a:off x="129546" y="79900"/>
            <a:ext cx="4895925" cy="4609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خطة تحليل البيانات</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Rectangle 3"/>
          <p:cNvSpPr txBox="1"/>
          <p:nvPr/>
        </p:nvSpPr>
        <p:spPr>
          <a:xfrm>
            <a:off x="1444938" y="1251481"/>
            <a:ext cx="9302124" cy="34932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0" algn="just" rtl="1">
              <a:spcBef>
                <a:spcPts val="600"/>
              </a:spcBef>
              <a:defRPr sz="2800">
                <a:solidFill>
                  <a:srgbClr val="C00000"/>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تذكّر أن تحليل البيانات بانتظام أمرٌ ضروري لاتخاذ إجراءات في مجال الصحة العامة في الوقت المناسب عن طريق:</a:t>
            </a:r>
            <a:endParaRPr b="1" dirty="0">
              <a:solidFill>
                <a:srgbClr val="10253F"/>
              </a:solidFill>
              <a:latin typeface="Sakkal Majalla" panose="02000000000000000000" pitchFamily="2" charset="-78"/>
              <a:ea typeface="Arial"/>
              <a:cs typeface="Sakkal Majalla" panose="02000000000000000000" pitchFamily="2" charset="-78"/>
              <a:sym typeface="Arial"/>
            </a:endParaRPr>
          </a:p>
          <a:p>
            <a:pPr marL="457200" lvl="1" indent="-457200" rtl="1">
              <a:spcBef>
                <a:spcPts val="600"/>
              </a:spcBef>
              <a:buClr>
                <a:srgbClr val="C00000"/>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الديموغرافية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457200" lvl="1" indent="-457200" rtl="1">
              <a:spcBef>
                <a:spcPts val="600"/>
              </a:spcBef>
              <a:buClr>
                <a:srgbClr val="C00000"/>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ليسترشد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457200" lvl="1" indent="-457200" rtl="1">
              <a:spcBef>
                <a:spcPts val="600"/>
              </a:spcBef>
              <a:buClr>
                <a:srgbClr val="C00000"/>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استنتاجها</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457200" lvl="1" indent="-457200" rtl="1">
              <a:spcBef>
                <a:spcPts val="600"/>
              </a:spcBef>
              <a:buClr>
                <a:srgbClr val="C00000"/>
              </a:buClr>
              <a:buSzPct val="100000"/>
              <a:buFont typeface="Arial"/>
              <a:buChar char="•"/>
              <a:defRPr sz="28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Arial"/>
              <a:cs typeface="Sakkal Majalla" panose="02000000000000000000" pitchFamily="2" charset="-78"/>
              <a:sym typeface="Arial"/>
            </a:endParaRPr>
          </a:p>
          <a:p>
            <a:pPr marL="914400" lvl="1" indent="-457200" rtl="1">
              <a:spcBef>
                <a:spcPts val="600"/>
              </a:spcBef>
              <a:buSzPct val="100000"/>
              <a:buFont typeface="Arial"/>
              <a:buChar char="•"/>
              <a:defRPr sz="2800">
                <a:solidFill>
                  <a:srgbClr val="C00000"/>
                </a:solidFill>
                <a:latin typeface="+mn-lt"/>
                <a:ea typeface="+mn-ea"/>
                <a:cs typeface="+mn-cs"/>
                <a:sym typeface="Source Sans Pro Regular"/>
              </a:defRPr>
            </a:pPr>
            <a:endParaRPr dirty="0">
              <a:latin typeface="Sakkal Majalla" panose="02000000000000000000" pitchFamily="2" charset="-78"/>
              <a:ea typeface="Arial"/>
              <a:cs typeface="Sakkal Majalla" panose="02000000000000000000" pitchFamily="2" charset="-78"/>
              <a:sym typeface="Arial"/>
            </a:endParaRPr>
          </a:p>
        </p:txBody>
      </p:sp>
      <p:sp>
        <p:nvSpPr>
          <p:cNvPr id="2" name="Title 1">
            <a:extLst>
              <a:ext uri="{FF2B5EF4-FFF2-40B4-BE49-F238E27FC236}">
                <a16:creationId xmlns:a16="http://schemas.microsoft.com/office/drawing/2014/main" id="{B73C6CA4-FFC0-C0F8-2C7B-734CC6D4D1F8}"/>
              </a:ext>
            </a:extLst>
          </p:cNvPr>
          <p:cNvSpPr txBox="1">
            <a:spLocks/>
          </p:cNvSpPr>
          <p:nvPr/>
        </p:nvSpPr>
        <p:spPr>
          <a:xfrm>
            <a:off x="129546" y="79899"/>
            <a:ext cx="4953731" cy="4608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تحليل البيانات: المخرجات</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Rectangle 3"/>
          <p:cNvSpPr txBox="1"/>
          <p:nvPr/>
        </p:nvSpPr>
        <p:spPr>
          <a:xfrm>
            <a:off x="731520" y="1134110"/>
            <a:ext cx="10728961"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lvl="1" indent="0" algn="ctr" rtl="1">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اتباع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الاستقصاءات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وأسباب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يُسترشد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a:t>
            </a:r>
          </a:p>
        </p:txBody>
      </p:sp>
      <p:grpSp>
        <p:nvGrpSpPr>
          <p:cNvPr id="598" name="Rectangle 6"/>
          <p:cNvGrpSpPr/>
          <p:nvPr/>
        </p:nvGrpSpPr>
        <p:grpSpPr>
          <a:xfrm>
            <a:off x="8494392" y="2824891"/>
            <a:ext cx="2743200" cy="2743200"/>
            <a:chOff x="7606625" y="0"/>
            <a:chExt cx="2743200" cy="2743200"/>
          </a:xfrm>
        </p:grpSpPr>
        <p:sp>
          <p:nvSpPr>
            <p:cNvPr id="596" name="Square"/>
            <p:cNvSpPr/>
            <p:nvPr/>
          </p:nvSpPr>
          <p:spPr>
            <a:xfrm>
              <a:off x="7606625" y="0"/>
              <a:ext cx="2743200" cy="27432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97" name="Count:…"/>
            <p:cNvSpPr txBox="1"/>
            <p:nvPr/>
          </p:nvSpPr>
          <p:spPr>
            <a:xfrm>
              <a:off x="7658694" y="709882"/>
              <a:ext cx="2639062" cy="132343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p>
              <a:pPr algn="ctr" rtl="1">
                <a:defRPr sz="20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الحساب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ctr" rtl="1">
                <a:defRPr sz="20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حجم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وتعاريف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a:t>
              </a:r>
            </a:p>
          </p:txBody>
        </p:sp>
      </p:grpSp>
      <p:grpSp>
        <p:nvGrpSpPr>
          <p:cNvPr id="601" name="Rectangle 7"/>
          <p:cNvGrpSpPr/>
          <p:nvPr/>
        </p:nvGrpSpPr>
        <p:grpSpPr>
          <a:xfrm>
            <a:off x="4697767" y="2800351"/>
            <a:ext cx="2743200" cy="2743201"/>
            <a:chOff x="0" y="0"/>
            <a:chExt cx="2743200" cy="2743200"/>
          </a:xfrm>
        </p:grpSpPr>
        <p:sp>
          <p:nvSpPr>
            <p:cNvPr id="599" name="Square"/>
            <p:cNvSpPr/>
            <p:nvPr/>
          </p:nvSpPr>
          <p:spPr>
            <a:xfrm>
              <a:off x="0" y="0"/>
              <a:ext cx="2743200" cy="2743200"/>
            </a:xfrm>
            <a:prstGeom prst="rect">
              <a:avLst/>
            </a:prstGeom>
            <a:solidFill>
              <a:srgbClr val="D46112"/>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00" name="Divide:…"/>
            <p:cNvSpPr txBox="1"/>
            <p:nvPr/>
          </p:nvSpPr>
          <p:spPr>
            <a:xfrm>
              <a:off x="52069" y="956103"/>
              <a:ext cx="2639062" cy="83099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p>
              <a:pPr algn="ctr" rtl="1">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القسمة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ctr" rtl="1">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لحساب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المعدلات</a:t>
              </a:r>
              <a:r>
                <a:rPr dirty="0">
                  <a:latin typeface="Sakkal Majalla" panose="02000000000000000000" pitchFamily="2" charset="-78"/>
                  <a:cs typeface="Sakkal Majalla" panose="02000000000000000000" pitchFamily="2" charset="-78"/>
                </a:rPr>
                <a:t>.</a:t>
              </a:r>
            </a:p>
          </p:txBody>
        </p:sp>
      </p:grpSp>
      <p:grpSp>
        <p:nvGrpSpPr>
          <p:cNvPr id="604" name="Rectangle 8"/>
          <p:cNvGrpSpPr/>
          <p:nvPr/>
        </p:nvGrpSpPr>
        <p:grpSpPr>
          <a:xfrm>
            <a:off x="1001620" y="2822308"/>
            <a:ext cx="2743200" cy="2743201"/>
            <a:chOff x="-7506147" y="0"/>
            <a:chExt cx="2743200" cy="2743200"/>
          </a:xfrm>
        </p:grpSpPr>
        <p:sp>
          <p:nvSpPr>
            <p:cNvPr id="602" name="Square"/>
            <p:cNvSpPr/>
            <p:nvPr/>
          </p:nvSpPr>
          <p:spPr>
            <a:xfrm>
              <a:off x="-7506147" y="0"/>
              <a:ext cx="2743200" cy="2743200"/>
            </a:xfrm>
            <a:prstGeom prst="rect">
              <a:avLst/>
            </a:prstGeom>
            <a:solidFill>
              <a:srgbClr val="7ABC32"/>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03" name="Compare:…"/>
            <p:cNvSpPr txBox="1"/>
            <p:nvPr/>
          </p:nvSpPr>
          <p:spPr>
            <a:xfrm>
              <a:off x="-7454078" y="771437"/>
              <a:ext cx="2639062" cy="120032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p>
              <a:pPr algn="ctr" rtl="1">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المقارنة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ctr" rtl="1">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a:t>
              </a:r>
            </a:p>
          </p:txBody>
        </p:sp>
      </p:grpSp>
      <p:sp>
        <p:nvSpPr>
          <p:cNvPr id="2" name="Title 1">
            <a:extLst>
              <a:ext uri="{FF2B5EF4-FFF2-40B4-BE49-F238E27FC236}">
                <a16:creationId xmlns:a16="http://schemas.microsoft.com/office/drawing/2014/main" id="{ABB33F5D-FB5C-C96F-0082-036A3A05F8CD}"/>
              </a:ext>
            </a:extLst>
          </p:cNvPr>
          <p:cNvSpPr txBox="1">
            <a:spLocks/>
          </p:cNvSpPr>
          <p:nvPr/>
        </p:nvSpPr>
        <p:spPr>
          <a:xfrm>
            <a:off x="129546" y="79900"/>
            <a:ext cx="4796415" cy="5157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تحليل البيانات: </a:t>
            </a:r>
            <a:r>
              <a:rPr lang="ar-EG" b="1" dirty="0">
                <a:latin typeface="Sakkal Majalla" panose="02000000000000000000" pitchFamily="2" charset="-78"/>
                <a:cs typeface="Sakkal Majalla" panose="02000000000000000000" pitchFamily="2" charset="-78"/>
              </a:rPr>
              <a:t>الطرق</a:t>
            </a:r>
            <a:endParaRPr lang="a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1" name="Content Placeholder 7"/>
          <p:cNvGrpSpPr/>
          <p:nvPr/>
        </p:nvGrpSpPr>
        <p:grpSpPr>
          <a:xfrm>
            <a:off x="561882" y="2757499"/>
            <a:ext cx="8677944" cy="1343001"/>
            <a:chOff x="0" y="0"/>
            <a:chExt cx="8677943" cy="1343000"/>
          </a:xfrm>
        </p:grpSpPr>
        <p:sp>
          <p:nvSpPr>
            <p:cNvPr id="609" name="Rectangle"/>
            <p:cNvSpPr/>
            <p:nvPr/>
          </p:nvSpPr>
          <p:spPr>
            <a:xfrm>
              <a:off x="0" y="-1"/>
              <a:ext cx="8677944" cy="1343002"/>
            </a:xfrm>
            <a:prstGeom prst="rect">
              <a:avLst/>
            </a:prstGeom>
            <a:noFill/>
            <a:ln w="9525" cap="flat">
              <a:solidFill>
                <a:srgbClr val="000000"/>
              </a:solidFill>
              <a:prstDash val="solid"/>
              <a:round/>
            </a:ln>
            <a:effectLst/>
          </p:spPr>
          <p:txBody>
            <a:bodyPr wrap="square" lIns="45719" tIns="45719" rIns="45719" bIns="45719" numCol="1" rtlCol="1" anchor="t">
              <a:noAutofit/>
            </a:bodyPr>
            <a:lstStyle/>
            <a:p>
              <a:pPr marL="228600" indent="-228600" rtl="1">
                <a:lnSpc>
                  <a:spcPct val="90000"/>
                </a:lnSpc>
                <a:spcBef>
                  <a:spcPts val="1000"/>
                </a:spcBef>
                <a:defRPr sz="2800"/>
              </a:pPr>
              <a:endParaRPr>
                <a:latin typeface="Sakkal Majalla" panose="02000000000000000000" pitchFamily="2" charset="-78"/>
                <a:cs typeface="Sakkal Majalla" panose="02000000000000000000" pitchFamily="2" charset="-78"/>
              </a:endParaRPr>
            </a:p>
          </p:txBody>
        </p:sp>
        <p:sp>
          <p:nvSpPr>
            <p:cNvPr id="610" name="Determine where cases are occurring."/>
            <p:cNvSpPr txBox="1"/>
            <p:nvPr/>
          </p:nvSpPr>
          <p:spPr>
            <a:xfrm>
              <a:off x="50482" y="4762"/>
              <a:ext cx="8576980" cy="133347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rmAutofit/>
            </a:bodyPr>
            <a:lstStyle/>
            <a:p>
              <a:pPr rtl="1">
                <a:lnSpc>
                  <a:spcPct val="90000"/>
                </a:lnSpc>
                <a:defRPr sz="2400">
                  <a:solidFill>
                    <a:srgbClr val="002060"/>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a:p>
              <a:pPr marL="228600" indent="-228600" rtl="1">
                <a:lnSpc>
                  <a:spcPct val="90000"/>
                </a:lnSpc>
                <a:spcBef>
                  <a:spcPts val="1000"/>
                </a:spcBef>
                <a:defRPr sz="2400">
                  <a:solidFill>
                    <a:srgbClr val="002060"/>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تحديد مكان ظهور الحالات. </a:t>
              </a:r>
            </a:p>
          </p:txBody>
        </p:sp>
      </p:grpSp>
      <p:grpSp>
        <p:nvGrpSpPr>
          <p:cNvPr id="614" name="Content Placeholder 7"/>
          <p:cNvGrpSpPr/>
          <p:nvPr/>
        </p:nvGrpSpPr>
        <p:grpSpPr>
          <a:xfrm>
            <a:off x="561882" y="4425378"/>
            <a:ext cx="8677945" cy="1343003"/>
            <a:chOff x="0" y="-1"/>
            <a:chExt cx="8677944" cy="1343002"/>
          </a:xfrm>
        </p:grpSpPr>
        <p:sp>
          <p:nvSpPr>
            <p:cNvPr id="612" name="Rectangle"/>
            <p:cNvSpPr/>
            <p:nvPr/>
          </p:nvSpPr>
          <p:spPr>
            <a:xfrm>
              <a:off x="0" y="-1"/>
              <a:ext cx="8677944" cy="1343002"/>
            </a:xfrm>
            <a:prstGeom prst="rect">
              <a:avLst/>
            </a:prstGeom>
            <a:noFill/>
            <a:ln w="9525" cap="flat">
              <a:solidFill>
                <a:srgbClr val="000000"/>
              </a:solidFill>
              <a:prstDash val="solid"/>
              <a:round/>
            </a:ln>
            <a:effectLst/>
          </p:spPr>
          <p:txBody>
            <a:bodyPr wrap="square" lIns="45719" tIns="45719" rIns="45719" bIns="45719" numCol="1" rtlCol="1" anchor="t">
              <a:noAutofit/>
            </a:bodyPr>
            <a:lstStyle/>
            <a:p>
              <a:pPr rtl="1">
                <a:lnSpc>
                  <a:spcPct val="90000"/>
                </a:lnSpc>
                <a:defRPr sz="2800"/>
              </a:pPr>
              <a:endParaRPr>
                <a:latin typeface="Sakkal Majalla" panose="02000000000000000000" pitchFamily="2" charset="-78"/>
                <a:cs typeface="Sakkal Majalla" panose="02000000000000000000" pitchFamily="2" charset="-78"/>
              </a:endParaRPr>
            </a:p>
          </p:txBody>
        </p:sp>
        <p:sp>
          <p:nvSpPr>
            <p:cNvPr id="613" name="Describe who is at greatest risk for the disease and potential risk factors."/>
            <p:cNvSpPr txBox="1"/>
            <p:nvPr/>
          </p:nvSpPr>
          <p:spPr>
            <a:xfrm>
              <a:off x="50482" y="4762"/>
              <a:ext cx="8576980" cy="76636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p>
              <a:pPr rtl="1">
                <a:lnSpc>
                  <a:spcPct val="90000"/>
                </a:lnSpc>
                <a:defRPr sz="2400">
                  <a:solidFill>
                    <a:srgbClr val="002060"/>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a:p>
              <a:pPr rtl="1">
                <a:lnSpc>
                  <a:spcPct val="90000"/>
                </a:lnSpc>
                <a:defRPr sz="2400">
                  <a:solidFill>
                    <a:srgbClr val="002060"/>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تحديد الأشخاص الأشد عُرضةً لخطر الإصابة بالمرض والتعرُّض لعوامل الخطر المحتمَلة.</a:t>
              </a:r>
            </a:p>
          </p:txBody>
        </p:sp>
      </p:grpSp>
      <p:sp>
        <p:nvSpPr>
          <p:cNvPr id="615" name="Content Placeholder 7"/>
          <p:cNvSpPr/>
          <p:nvPr/>
        </p:nvSpPr>
        <p:spPr>
          <a:xfrm>
            <a:off x="583583" y="1151461"/>
            <a:ext cx="8677945" cy="1343001"/>
          </a:xfrm>
          <a:prstGeom prst="rect">
            <a:avLst/>
          </a:prstGeom>
          <a:ln>
            <a:solidFill>
              <a:srgbClr val="000000"/>
            </a:solidFill>
          </a:ln>
        </p:spPr>
        <p:txBody>
          <a:bodyPr lIns="45719" rIns="45719" rtlCol="1"/>
          <a:lstStyle/>
          <a:p>
            <a:pPr rtl="1">
              <a:lnSpc>
                <a:spcPct val="90000"/>
              </a:lnSpc>
              <a:defRPr sz="2400">
                <a:solidFill>
                  <a:srgbClr val="002060"/>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nvGrpSpPr>
          <p:cNvPr id="618" name="Rectangle 2"/>
          <p:cNvGrpSpPr/>
          <p:nvPr/>
        </p:nvGrpSpPr>
        <p:grpSpPr>
          <a:xfrm>
            <a:off x="9768239" y="1122861"/>
            <a:ext cx="1371601" cy="1371601"/>
            <a:chOff x="0" y="0"/>
            <a:chExt cx="1371600" cy="1371600"/>
          </a:xfrm>
        </p:grpSpPr>
        <p:sp>
          <p:nvSpPr>
            <p:cNvPr id="616" name="Square"/>
            <p:cNvSpPr/>
            <p:nvPr/>
          </p:nvSpPr>
          <p:spPr>
            <a:xfrm>
              <a:off x="0" y="0"/>
              <a:ext cx="1371600" cy="13716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4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17" name="Time"/>
            <p:cNvSpPr txBox="1"/>
            <p:nvPr/>
          </p:nvSpPr>
          <p:spPr>
            <a:xfrm>
              <a:off x="52069" y="454968"/>
              <a:ext cx="1267462" cy="461663"/>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الزمان</a:t>
              </a:r>
            </a:p>
          </p:txBody>
        </p:sp>
      </p:grpSp>
      <p:grpSp>
        <p:nvGrpSpPr>
          <p:cNvPr id="621" name="Rectangle 7"/>
          <p:cNvGrpSpPr/>
          <p:nvPr/>
        </p:nvGrpSpPr>
        <p:grpSpPr>
          <a:xfrm>
            <a:off x="9775283" y="2757499"/>
            <a:ext cx="1371601" cy="1371601"/>
            <a:chOff x="0" y="0"/>
            <a:chExt cx="1371600" cy="1371600"/>
          </a:xfrm>
        </p:grpSpPr>
        <p:sp>
          <p:nvSpPr>
            <p:cNvPr id="619" name="Square"/>
            <p:cNvSpPr/>
            <p:nvPr/>
          </p:nvSpPr>
          <p:spPr>
            <a:xfrm>
              <a:off x="0" y="0"/>
              <a:ext cx="1371600" cy="13716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4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20" name="Place"/>
            <p:cNvSpPr txBox="1"/>
            <p:nvPr/>
          </p:nvSpPr>
          <p:spPr>
            <a:xfrm>
              <a:off x="52069" y="454968"/>
              <a:ext cx="1267462" cy="461663"/>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المكان</a:t>
              </a:r>
            </a:p>
          </p:txBody>
        </p:sp>
      </p:grpSp>
      <p:grpSp>
        <p:nvGrpSpPr>
          <p:cNvPr id="624" name="Rectangle 8"/>
          <p:cNvGrpSpPr/>
          <p:nvPr/>
        </p:nvGrpSpPr>
        <p:grpSpPr>
          <a:xfrm>
            <a:off x="9768239" y="4425379"/>
            <a:ext cx="1371601" cy="1371601"/>
            <a:chOff x="0" y="0"/>
            <a:chExt cx="1371600" cy="1371600"/>
          </a:xfrm>
        </p:grpSpPr>
        <p:sp>
          <p:nvSpPr>
            <p:cNvPr id="622" name="Square"/>
            <p:cNvSpPr/>
            <p:nvPr/>
          </p:nvSpPr>
          <p:spPr>
            <a:xfrm>
              <a:off x="0" y="0"/>
              <a:ext cx="1371600" cy="1371600"/>
            </a:xfrm>
            <a:prstGeom prst="rect">
              <a:avLst/>
            </a:prstGeom>
            <a:solidFill>
              <a:schemeClr val="accent1"/>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4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23" name="Person"/>
            <p:cNvSpPr txBox="1"/>
            <p:nvPr/>
          </p:nvSpPr>
          <p:spPr>
            <a:xfrm>
              <a:off x="52069" y="454968"/>
              <a:ext cx="1267462" cy="461663"/>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الأشخاص</a:t>
              </a:r>
            </a:p>
          </p:txBody>
        </p:sp>
      </p:grpSp>
      <p:sp>
        <p:nvSpPr>
          <p:cNvPr id="625" name="Rectangle 9"/>
          <p:cNvSpPr txBox="1"/>
          <p:nvPr/>
        </p:nvSpPr>
        <p:spPr>
          <a:xfrm>
            <a:off x="633314" y="1409201"/>
            <a:ext cx="8560791"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2400">
                <a:solidFill>
                  <a:srgbClr val="002060"/>
                </a:solidFill>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تطرأ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F8277F22-C90A-8757-4971-76B3017C478F}"/>
              </a:ext>
            </a:extLst>
          </p:cNvPr>
          <p:cNvSpPr txBox="1">
            <a:spLocks/>
          </p:cNvSpPr>
          <p:nvPr/>
        </p:nvSpPr>
        <p:spPr>
          <a:xfrm>
            <a:off x="129546" y="79900"/>
            <a:ext cx="4993060" cy="4903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تحليل البيانات: المتغيرات الرئيسية</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 name="Rectangle 3"/>
          <p:cNvSpPr txBox="1"/>
          <p:nvPr/>
        </p:nvSpPr>
        <p:spPr>
          <a:xfrm>
            <a:off x="1095478" y="648070"/>
            <a:ext cx="10001045"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lvl="1" rtl="1">
              <a:defRPr sz="2400" u="sng">
                <a:solidFill>
                  <a:schemeClr val="accent2"/>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الزمان</a:t>
            </a:r>
            <a:r>
              <a:rPr lang="ar" sz="2800" b="1">
                <a:latin typeface="Sakkal Majalla" panose="02000000000000000000" pitchFamily="2" charset="-78"/>
                <a:cs typeface="Sakkal Majalla" panose="02000000000000000000" pitchFamily="2" charset="-78"/>
                <a:sym typeface="Arial"/>
              </a:rPr>
              <a:t>: </a:t>
            </a:r>
            <a:r>
              <a:rPr lang="ar" b="1">
                <a:solidFill>
                  <a:srgbClr val="C00000"/>
                </a:solidFill>
                <a:latin typeface="Sakkal Majalla" panose="02000000000000000000" pitchFamily="2" charset="-78"/>
                <a:cs typeface="Sakkal Majalla" panose="02000000000000000000" pitchFamily="2" charset="-78"/>
              </a:rPr>
              <a:t>مثال على منحنى وبائي للحالات، أو الحصائل الوخيمة، أو الوفيات.</a:t>
            </a:r>
          </a:p>
        </p:txBody>
      </p:sp>
      <p:sp>
        <p:nvSpPr>
          <p:cNvPr id="631" name="TextBox 2"/>
          <p:cNvSpPr txBox="1"/>
          <p:nvPr/>
        </p:nvSpPr>
        <p:spPr>
          <a:xfrm>
            <a:off x="4122887" y="5596848"/>
            <a:ext cx="5200641" cy="4308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1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المصدر:
https://jamanetwork.com/journals/jama/fullarticle/2762130</a:t>
            </a:r>
          </a:p>
        </p:txBody>
      </p:sp>
      <p:pic>
        <p:nvPicPr>
          <p:cNvPr id="632" name="Grafik 4" descr="Grafik 4"/>
          <p:cNvPicPr>
            <a:picLocks noChangeAspect="1"/>
          </p:cNvPicPr>
          <p:nvPr/>
        </p:nvPicPr>
        <p:blipFill>
          <a:blip r:embed="rId2"/>
          <a:stretch>
            <a:fillRect/>
          </a:stretch>
        </p:blipFill>
        <p:spPr>
          <a:xfrm>
            <a:off x="2411065" y="1448048"/>
            <a:ext cx="7369869" cy="4148801"/>
          </a:xfrm>
          <a:prstGeom prst="rect">
            <a:avLst/>
          </a:prstGeom>
          <a:ln w="12700">
            <a:miter lim="400000"/>
          </a:ln>
        </p:spPr>
      </p:pic>
      <p:sp>
        <p:nvSpPr>
          <p:cNvPr id="2" name="Title 1">
            <a:extLst>
              <a:ext uri="{FF2B5EF4-FFF2-40B4-BE49-F238E27FC236}">
                <a16:creationId xmlns:a16="http://schemas.microsoft.com/office/drawing/2014/main" id="{D79697B2-4D1F-D881-69EF-2CF8B8953403}"/>
              </a:ext>
            </a:extLst>
          </p:cNvPr>
          <p:cNvSpPr txBox="1">
            <a:spLocks/>
          </p:cNvSpPr>
          <p:nvPr/>
        </p:nvSpPr>
        <p:spPr>
          <a:xfrm>
            <a:off x="129546" y="79899"/>
            <a:ext cx="4904570" cy="52322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تحليل البيانات: المتغيرات الرئيسية</a:t>
            </a:r>
          </a:p>
        </p:txBody>
      </p:sp>
      <p:sp>
        <p:nvSpPr>
          <p:cNvPr id="3" name="TextBox 2">
            <a:extLst>
              <a:ext uri="{FF2B5EF4-FFF2-40B4-BE49-F238E27FC236}">
                <a16:creationId xmlns:a16="http://schemas.microsoft.com/office/drawing/2014/main" id="{A3186494-3999-6C77-AFFD-B021B16BB844}"/>
              </a:ext>
            </a:extLst>
          </p:cNvPr>
          <p:cNvSpPr txBox="1"/>
          <p:nvPr/>
        </p:nvSpPr>
        <p:spPr>
          <a:xfrm>
            <a:off x="3597310" y="1388842"/>
            <a:ext cx="5114611"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الإطار الزمني – الحالات اليومية في الصين</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2E6149B5-5834-C734-3942-6678BA2EB0DB}"/>
              </a:ext>
            </a:extLst>
          </p:cNvPr>
          <p:cNvSpPr txBox="1"/>
          <p:nvPr/>
        </p:nvSpPr>
        <p:spPr>
          <a:xfrm>
            <a:off x="3538694" y="1377710"/>
            <a:ext cx="5114611"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rgbClr val="000000"/>
                </a:solidFill>
                <a:effectLst/>
                <a:uFillTx/>
                <a:latin typeface="Calibri"/>
                <a:ea typeface="Calibri"/>
                <a:cs typeface="Calibri"/>
                <a:sym typeface="Calibri"/>
              </a:rPr>
              <a:t>الإطار الزمني – الحالات اليومية في الصين</a:t>
            </a: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7" name="Table 4"/>
          <p:cNvGraphicFramePr/>
          <p:nvPr>
            <p:extLst>
              <p:ext uri="{D42A27DB-BD31-4B8C-83A1-F6EECF244321}">
                <p14:modId xmlns:p14="http://schemas.microsoft.com/office/powerpoint/2010/main" val="631208093"/>
              </p:ext>
            </p:extLst>
          </p:nvPr>
        </p:nvGraphicFramePr>
        <p:xfrm>
          <a:off x="2094819" y="1087258"/>
          <a:ext cx="8168640" cy="3703320"/>
        </p:xfrm>
        <a:graphic>
          <a:graphicData uri="http://schemas.openxmlformats.org/drawingml/2006/table">
            <a:tbl>
              <a:tblPr firstRow="1" bandRow="1">
                <a:tableStyleId>{4C3C2611-4C71-4FC5-86AE-919BDF0F9419}</a:tableStyleId>
              </a:tblPr>
              <a:tblGrid>
                <a:gridCol w="4084320">
                  <a:extLst>
                    <a:ext uri="{9D8B030D-6E8A-4147-A177-3AD203B41FA5}">
                      <a16:colId xmlns:a16="http://schemas.microsoft.com/office/drawing/2014/main" val="20000"/>
                    </a:ext>
                  </a:extLst>
                </a:gridCol>
                <a:gridCol w="4084320">
                  <a:extLst>
                    <a:ext uri="{9D8B030D-6E8A-4147-A177-3AD203B41FA5}">
                      <a16:colId xmlns:a16="http://schemas.microsoft.com/office/drawing/2014/main" val="20001"/>
                    </a:ext>
                  </a:extLst>
                </a:gridCol>
              </a:tblGrid>
              <a:tr h="421531">
                <a:tc gridSpan="2">
                  <a:txBody>
                    <a:bodyPr/>
                    <a:lstStyle/>
                    <a:p>
                      <a:pPr marL="457200" indent="-457200" defTabSz="289321" rtl="1">
                        <a:buClr>
                          <a:srgbClr val="FFFFFF"/>
                        </a:buClr>
                        <a:buSzPct val="100000"/>
                        <a:buFont typeface="Helvetica"/>
                        <a:buChar char="•"/>
                        <a:defRPr sz="2100" b="0">
                          <a:solidFill>
                            <a:srgbClr val="10253F"/>
                          </a:solidFill>
                          <a:latin typeface="+mn-lt"/>
                          <a:ea typeface="+mn-ea"/>
                          <a:cs typeface="+mn-cs"/>
                        </a:defRPr>
                      </a:pPr>
                      <a:r>
                        <a:rPr dirty="0" err="1">
                          <a:latin typeface="Sakkal Majalla" panose="02000000000000000000" pitchFamily="2" charset="-78"/>
                          <a:cs typeface="Sakkal Majalla" panose="02000000000000000000" pitchFamily="2" charset="-78"/>
                        </a:rPr>
                        <a:t>حدد</a:t>
                      </a:r>
                      <a:r>
                        <a:rPr dirty="0">
                          <a:latin typeface="Sakkal Majalla" panose="02000000000000000000" pitchFamily="2" charset="-78"/>
                          <a:cs typeface="Sakkal Majalla" panose="02000000000000000000" pitchFamily="2" charset="-78"/>
                        </a:rPr>
                        <a:t> </a:t>
                      </a:r>
                      <a:r>
                        <a:rPr sz="2100" b="0" i="0" u="none" strike="noStrike" cap="none" spc="0" baseline="0" dirty="0" err="1">
                          <a:solidFill>
                            <a:srgbClr val="C00000"/>
                          </a:solidFill>
                          <a:uFillTx/>
                          <a:latin typeface="Sakkal Majalla" panose="02000000000000000000" pitchFamily="2" charset="-78"/>
                          <a:ea typeface="+mn-ea"/>
                          <a:cs typeface="Sakkal Majalla" panose="02000000000000000000" pitchFamily="2" charset="-78"/>
                          <a:sym typeface="Source Sans Pro Regular"/>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a:t>
                      </a:r>
                    </a:p>
                    <a:p>
                      <a:pPr marL="457200" indent="-457200" defTabSz="289321" rtl="1">
                        <a:buClr>
                          <a:srgbClr val="FFFFFF"/>
                        </a:buClr>
                        <a:buSzPct val="100000"/>
                        <a:buFont typeface="Helvetica"/>
                        <a:buChar char="•"/>
                        <a:defRPr sz="2100" b="0">
                          <a:solidFill>
                            <a:srgbClr val="10253F"/>
                          </a:solidFill>
                          <a:latin typeface="+mn-lt"/>
                          <a:ea typeface="+mn-ea"/>
                          <a:cs typeface="+mn-cs"/>
                        </a:defRPr>
                      </a:pPr>
                      <a:r>
                        <a:rPr dirty="0" err="1">
                          <a:latin typeface="Sakkal Majalla" panose="02000000000000000000" pitchFamily="2" charset="-78"/>
                          <a:cs typeface="Sakkal Majalla" panose="02000000000000000000" pitchFamily="2" charset="-78"/>
                        </a:rPr>
                        <a:t>اعرضها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sz="2100" b="0" i="0" u="none" strike="noStrike" cap="none" spc="0" baseline="0" dirty="0" err="1">
                          <a:solidFill>
                            <a:srgbClr val="C00000"/>
                          </a:solidFill>
                          <a:uFillTx/>
                          <a:latin typeface="Sakkal Majalla" panose="02000000000000000000" pitchFamily="2" charset="-78"/>
                          <a:ea typeface="+mn-ea"/>
                          <a:cs typeface="Sakkal Majalla" panose="02000000000000000000" pitchFamily="2" charset="-78"/>
                          <a:sym typeface="Source Sans Pro Regular"/>
                        </a:rPr>
                        <a:t>خرائط</a:t>
                      </a:r>
                      <a:r>
                        <a:rPr dirty="0">
                          <a:latin typeface="Sakkal Majalla" panose="02000000000000000000" pitchFamily="2" charset="-78"/>
                          <a:cs typeface="Sakkal Majalla" panose="02000000000000000000" pitchFamily="2" charset="-78"/>
                        </a:rPr>
                        <a:t>.</a:t>
                      </a:r>
                    </a:p>
                  </a:txBody>
                  <a:tcPr marL="45720" marR="45720" horzOverflow="overflow">
                    <a:solidFill>
                      <a:srgbClr val="ADB9CA"/>
                    </a:solidFill>
                  </a:tcPr>
                </a:tc>
                <a:tc hMerge="1">
                  <a:txBody>
                    <a:bodyPr/>
                    <a:lstStyle/>
                    <a:p>
                      <a:pPr rtl="1"/>
                      <a:endParaRPr lang="hu-HU"/>
                    </a:p>
                  </a:txBody>
                  <a:tcPr/>
                </a:tc>
                <a:extLst>
                  <a:ext uri="{0D108BD9-81ED-4DB2-BD59-A6C34878D82A}">
                    <a16:rowId xmlns:a16="http://schemas.microsoft.com/office/drawing/2014/main" val="10000"/>
                  </a:ext>
                </a:extLst>
              </a:tr>
              <a:tr h="370840">
                <a:tc>
                  <a:txBody>
                    <a:bodyPr/>
                    <a:lstStyle/>
                    <a:p>
                      <a:pPr defTabSz="289321" rtl="1">
                        <a:defRPr sz="2100">
                          <a:latin typeface="+mn-lt"/>
                          <a:ea typeface="+mn-ea"/>
                          <a:cs typeface="+mn-cs"/>
                        </a:defRPr>
                      </a:pPr>
                      <a:r>
                        <a:rPr dirty="0" err="1">
                          <a:latin typeface="Sakkal Majalla" panose="02000000000000000000" pitchFamily="2" charset="-78"/>
                          <a:cs typeface="Sakkal Majalla" panose="02000000000000000000" pitchFamily="2" charset="-78"/>
                        </a:rPr>
                        <a:t>خريطة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a:t>
                      </a:r>
                    </a:p>
                    <a:p>
                      <a:pPr marL="342900" indent="-342900" defTabSz="289321" rtl="1">
                        <a:buClr>
                          <a:srgbClr val="000000"/>
                        </a:buClr>
                        <a:buSzPct val="100000"/>
                        <a:buFont typeface="Helvetica"/>
                        <a:buChar char="•"/>
                        <a:defRPr sz="2100">
                          <a:latin typeface="+mn-lt"/>
                          <a:ea typeface="+mn-ea"/>
                          <a:cs typeface="+mn-cs"/>
                        </a:defRPr>
                      </a:pPr>
                      <a:r>
                        <a:rPr dirty="0" err="1">
                          <a:latin typeface="Sakkal Majalla" panose="02000000000000000000" pitchFamily="2" charset="-78"/>
                          <a:cs typeface="Sakkal Majalla" panose="02000000000000000000" pitchFamily="2" charset="-78"/>
                        </a:rPr>
                        <a:t>تقنية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ومفيدة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لتوضيح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إقامة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للعدوى</a:t>
                      </a:r>
                      <a:r>
                        <a:rPr dirty="0">
                          <a:latin typeface="Sakkal Majalla" panose="02000000000000000000" pitchFamily="2" charset="-78"/>
                          <a:cs typeface="Sakkal Majalla" panose="02000000000000000000" pitchFamily="2" charset="-78"/>
                        </a:rPr>
                        <a:t>.</a:t>
                      </a:r>
                    </a:p>
                    <a:p>
                      <a:pPr marL="342900" indent="-342900" defTabSz="289321" rtl="1">
                        <a:buClr>
                          <a:srgbClr val="000000"/>
                        </a:buClr>
                        <a:buSzPct val="100000"/>
                        <a:buFont typeface="Helvetica"/>
                        <a:buChar char="•"/>
                        <a:defRPr sz="2100">
                          <a:latin typeface="+mn-lt"/>
                          <a:ea typeface="+mn-ea"/>
                          <a:cs typeface="+mn-cs"/>
                        </a:defRPr>
                      </a:pPr>
                      <a:r>
                        <a:rPr dirty="0" err="1">
                          <a:latin typeface="Sakkal Majalla" panose="02000000000000000000" pitchFamily="2" charset="-78"/>
                          <a:cs typeface="Sakkal Majalla" panose="02000000000000000000" pitchFamily="2" charset="-78"/>
                        </a:rPr>
                        <a:t>تُبيِّن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a:t>
                      </a:r>
                    </a:p>
                    <a:p>
                      <a:pPr marL="342900" indent="-342900" defTabSz="289321" rtl="1">
                        <a:buClr>
                          <a:srgbClr val="000000"/>
                        </a:buClr>
                        <a:buSzPct val="100000"/>
                        <a:buFont typeface="Helvetica"/>
                        <a:buChar char="•"/>
                        <a:defRPr sz="2100">
                          <a:latin typeface="+mn-lt"/>
                          <a:ea typeface="+mn-ea"/>
                          <a:cs typeface="+mn-cs"/>
                        </a:defRPr>
                      </a:pPr>
                      <a:r>
                        <a:rPr dirty="0" err="1">
                          <a:latin typeface="Sakkal Majalla" panose="02000000000000000000" pitchFamily="2" charset="-78"/>
                          <a:cs typeface="Sakkal Majalla" panose="02000000000000000000" pitchFamily="2" charset="-78"/>
                        </a:rPr>
                        <a:t>توضح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a:t>
                      </a:r>
                    </a:p>
                    <a:p>
                      <a:pPr marL="342900" indent="-342900" defTabSz="289321" rtl="1">
                        <a:buClr>
                          <a:srgbClr val="000000"/>
                        </a:buClr>
                        <a:buSzPct val="100000"/>
                        <a:buFont typeface="Helvetica"/>
                        <a:buChar char="•"/>
                        <a:defRPr sz="2100">
                          <a:latin typeface="+mn-lt"/>
                          <a:ea typeface="+mn-ea"/>
                          <a:cs typeface="+mn-cs"/>
                        </a:defRPr>
                      </a:pPr>
                      <a:r>
                        <a:rPr dirty="0" err="1">
                          <a:latin typeface="Sakkal Majalla" panose="02000000000000000000" pitchFamily="2" charset="-78"/>
                          <a:cs typeface="Sakkal Majalla" panose="02000000000000000000" pitchFamily="2" charset="-78"/>
                        </a:rPr>
                        <a:t>تُرسَم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يدويًّا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برمجيات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الخرائط</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المواقع</a:t>
                      </a:r>
                      <a:r>
                        <a:rPr dirty="0">
                          <a:latin typeface="Sakkal Majalla" panose="02000000000000000000" pitchFamily="2" charset="-78"/>
                          <a:cs typeface="Sakkal Majalla" panose="02000000000000000000" pitchFamily="2" charset="-78"/>
                        </a:rPr>
                        <a:t> (GPS)</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txBody>
                  <a:tcPr marL="45720" marR="45720" horzOverflow="overflow"/>
                </a:tc>
                <a:tc>
                  <a:txBody>
                    <a:bodyPr/>
                    <a:lstStyle/>
                    <a:p>
                      <a:pPr defTabSz="289321" rtl="1">
                        <a:defRPr sz="2100">
                          <a:latin typeface="+mn-lt"/>
                          <a:ea typeface="+mn-ea"/>
                          <a:cs typeface="+mn-cs"/>
                        </a:defRPr>
                      </a:pPr>
                      <a:r>
                        <a:rPr dirty="0" err="1">
                          <a:latin typeface="Sakkal Majalla" panose="02000000000000000000" pitchFamily="2" charset="-78"/>
                          <a:cs typeface="Sakkal Majalla" panose="02000000000000000000" pitchFamily="2" charset="-78"/>
                        </a:rPr>
                        <a:t>خريطة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المنطقة</a:t>
                      </a:r>
                      <a:r>
                        <a:rPr dirty="0">
                          <a:latin typeface="Sakkal Majalla" panose="02000000000000000000" pitchFamily="2" charset="-78"/>
                          <a:cs typeface="Sakkal Majalla" panose="02000000000000000000" pitchFamily="2" charset="-78"/>
                        </a:rPr>
                        <a:t>:</a:t>
                      </a:r>
                      <a:endParaRPr b="1" dirty="0">
                        <a:latin typeface="Sakkal Majalla" panose="02000000000000000000" pitchFamily="2" charset="-78"/>
                        <a:ea typeface="Calibri"/>
                        <a:cs typeface="Sakkal Majalla" panose="02000000000000000000" pitchFamily="2" charset="-78"/>
                        <a:sym typeface="Calibri"/>
                      </a:endParaRPr>
                    </a:p>
                    <a:p>
                      <a:pPr defTabSz="289321" rtl="1">
                        <a:defRPr sz="2100">
                          <a:latin typeface="+mn-lt"/>
                          <a:ea typeface="+mn-ea"/>
                          <a:cs typeface="+mn-cs"/>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حجم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a:t>
                      </a:r>
                    </a:p>
                    <a:p>
                      <a:pPr defTabSz="289321" rtl="1">
                        <a:defRPr sz="2100">
                          <a:latin typeface="+mn-lt"/>
                          <a:ea typeface="+mn-ea"/>
                          <a:cs typeface="+mn-cs"/>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تُقارن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الكثافات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المختلفة</a:t>
                      </a:r>
                      <a:r>
                        <a:rPr dirty="0">
                          <a:latin typeface="Sakkal Majalla" panose="02000000000000000000" pitchFamily="2" charset="-78"/>
                          <a:cs typeface="Sakkal Majalla" panose="02000000000000000000" pitchFamily="2" charset="-78"/>
                        </a:rPr>
                        <a:t>.</a:t>
                      </a:r>
                    </a:p>
                    <a:p>
                      <a:pPr defTabSz="289321" rtl="1">
                        <a:defRPr sz="2100">
                          <a:latin typeface="+mn-lt"/>
                          <a:ea typeface="+mn-ea"/>
                          <a:cs typeface="+mn-cs"/>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منطقة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قسمة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a:t>
                      </a:r>
                      <a:r>
                        <a:rPr dirty="0">
                          <a:latin typeface="Sakkal Majalla" panose="02000000000000000000" pitchFamily="2" charset="-78"/>
                          <a:cs typeface="Sakkal Majalla" panose="02000000000000000000" pitchFamily="2" charset="-78"/>
                        </a:rPr>
                        <a:t>.</a:t>
                      </a:r>
                    </a:p>
                  </a:txBody>
                  <a:tcPr marL="45720" marR="45720" horzOverflow="overflow"/>
                </a:tc>
                <a:extLst>
                  <a:ext uri="{0D108BD9-81ED-4DB2-BD59-A6C34878D82A}">
                    <a16:rowId xmlns:a16="http://schemas.microsoft.com/office/drawing/2014/main" val="10001"/>
                  </a:ext>
                </a:extLst>
              </a:tr>
            </a:tbl>
          </a:graphicData>
        </a:graphic>
      </p:graphicFrame>
      <p:sp>
        <p:nvSpPr>
          <p:cNvPr id="2" name="Title 1">
            <a:extLst>
              <a:ext uri="{FF2B5EF4-FFF2-40B4-BE49-F238E27FC236}">
                <a16:creationId xmlns:a16="http://schemas.microsoft.com/office/drawing/2014/main" id="{97871668-CF60-3024-0DC2-80F4FFC24ADF}"/>
              </a:ext>
            </a:extLst>
          </p:cNvPr>
          <p:cNvSpPr txBox="1">
            <a:spLocks/>
          </p:cNvSpPr>
          <p:nvPr/>
        </p:nvSpPr>
        <p:spPr>
          <a:xfrm>
            <a:off x="129546" y="79899"/>
            <a:ext cx="4693663" cy="50290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التحليل حسب المكان</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TextBox 2"/>
          <p:cNvSpPr txBox="1"/>
          <p:nvPr/>
        </p:nvSpPr>
        <p:spPr>
          <a:xfrm>
            <a:off x="5851077" y="6202060"/>
            <a:ext cx="984729" cy="24622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rtl="1">
              <a:defRPr sz="1000">
                <a:latin typeface="+mn-lt"/>
                <a:ea typeface="+mn-ea"/>
                <a:cs typeface="+mn-cs"/>
                <a:sym typeface="Source Sans Pro Regular"/>
              </a:defRPr>
            </a:pPr>
            <a:r>
              <a:t>المصدر: منظمة الصحة العالمية</a:t>
            </a:r>
          </a:p>
        </p:txBody>
      </p:sp>
      <p:sp>
        <p:nvSpPr>
          <p:cNvPr id="641" name="Rectangle 3"/>
          <p:cNvSpPr txBox="1"/>
          <p:nvPr/>
        </p:nvSpPr>
        <p:spPr>
          <a:xfrm>
            <a:off x="78042" y="757515"/>
            <a:ext cx="1107231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lvl="1" algn="ctr" rtl="1">
              <a:defRPr sz="2400" u="sng">
                <a:solidFill>
                  <a:schemeClr val="accent2"/>
                </a:solidFill>
                <a:latin typeface="Source Sans Pro Bold"/>
                <a:ea typeface="Source Sans Pro Bold"/>
                <a:cs typeface="Source Sans Pro Bold"/>
                <a:sym typeface="Source Sans Pro Bold"/>
              </a:defRPr>
            </a:pPr>
            <a:r>
              <a:rPr lang="ar" sz="2400" b="1" dirty="0">
                <a:latin typeface="Sakkal Majalla" panose="02000000000000000000" pitchFamily="2" charset="-78"/>
                <a:cs typeface="Sakkal Majalla" panose="02000000000000000000" pitchFamily="2" charset="-78"/>
              </a:rPr>
              <a:t>المكان: </a:t>
            </a:r>
            <a:r>
              <a:rPr lang="ar" sz="2400" b="1" dirty="0">
                <a:solidFill>
                  <a:srgbClr val="C00000"/>
                </a:solidFill>
                <a:latin typeface="Sakkal Majalla" panose="02000000000000000000" pitchFamily="2" charset="-78"/>
                <a:cs typeface="Sakkal Majalla" panose="02000000000000000000" pitchFamily="2" charset="-78"/>
              </a:rPr>
              <a:t>مثال لخريطة البلدان، أو الأراضي، أو المناطق التي أبلغَت عن حالات مؤكدة لكوفيد-19، 20 نيسان/ أبريل 2020 </a:t>
            </a:r>
          </a:p>
        </p:txBody>
      </p:sp>
      <p:sp>
        <p:nvSpPr>
          <p:cNvPr id="642" name="Rectangle 4"/>
          <p:cNvSpPr/>
          <p:nvPr/>
        </p:nvSpPr>
        <p:spPr>
          <a:xfrm>
            <a:off x="4871863" y="3275193"/>
            <a:ext cx="864097" cy="176879"/>
          </a:xfrm>
          <a:prstGeom prst="rect">
            <a:avLst/>
          </a:prstGeom>
          <a:solidFill>
            <a:srgbClr val="FFFFFF"/>
          </a:solidFill>
          <a:ln w="12700">
            <a:solidFill>
              <a:srgbClr val="FFFFFF"/>
            </a:solidFill>
            <a:miter/>
          </a:ln>
        </p:spPr>
        <p:txBody>
          <a:bodyPr lIns="45719" rIns="45719" rtlCol="1" anchor="ctr"/>
          <a:lstStyle/>
          <a:p>
            <a:pPr algn="ctr" rtl="1">
              <a:defRPr>
                <a:solidFill>
                  <a:srgbClr val="FFFFFF"/>
                </a:solidFill>
                <a:latin typeface="+mn-lt"/>
                <a:ea typeface="+mn-ea"/>
                <a:cs typeface="+mn-cs"/>
                <a:sym typeface="Source Sans Pro Regular"/>
              </a:defRPr>
            </a:pPr>
            <a:endParaRPr/>
          </a:p>
        </p:txBody>
      </p:sp>
      <p:pic>
        <p:nvPicPr>
          <p:cNvPr id="643" name="Picture 6" descr="Picture 6"/>
          <p:cNvPicPr>
            <a:picLocks noChangeAspect="1"/>
          </p:cNvPicPr>
          <p:nvPr/>
        </p:nvPicPr>
        <p:blipFill>
          <a:blip r:embed="rId2"/>
          <a:stretch>
            <a:fillRect/>
          </a:stretch>
        </p:blipFill>
        <p:spPr>
          <a:xfrm>
            <a:off x="2275519" y="1932059"/>
            <a:ext cx="7640961" cy="4231895"/>
          </a:xfrm>
          <a:prstGeom prst="rect">
            <a:avLst/>
          </a:prstGeom>
          <a:ln w="12700">
            <a:miter lim="400000"/>
          </a:ln>
        </p:spPr>
      </p:pic>
      <p:sp>
        <p:nvSpPr>
          <p:cNvPr id="2" name="Title 1">
            <a:extLst>
              <a:ext uri="{FF2B5EF4-FFF2-40B4-BE49-F238E27FC236}">
                <a16:creationId xmlns:a16="http://schemas.microsoft.com/office/drawing/2014/main" id="{9966BD28-BAE0-7785-243C-1F6F163C377A}"/>
              </a:ext>
            </a:extLst>
          </p:cNvPr>
          <p:cNvSpPr txBox="1">
            <a:spLocks/>
          </p:cNvSpPr>
          <p:nvPr/>
        </p:nvSpPr>
        <p:spPr>
          <a:xfrm>
            <a:off x="129546" y="79900"/>
            <a:ext cx="5071719" cy="48341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تحليل البيانات: المتغيرات الرئيسية</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Rectangle 3"/>
          <p:cNvSpPr txBox="1"/>
          <p:nvPr/>
        </p:nvSpPr>
        <p:spPr>
          <a:xfrm>
            <a:off x="0" y="851276"/>
            <a:ext cx="11671177" cy="120032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lvl="1" algn="ctr" rtl="1">
              <a:defRPr sz="2400" u="sng">
                <a:solidFill>
                  <a:schemeClr val="accent2"/>
                </a:solidFill>
                <a:latin typeface="Source Sans Pro Bold"/>
                <a:ea typeface="Source Sans Pro Bold"/>
                <a:cs typeface="Source Sans Pro Bold"/>
                <a:sym typeface="Source Sans Pro Bold"/>
              </a:defRPr>
            </a:pPr>
            <a:r>
              <a:rPr lang="ar" sz="2400" b="1" dirty="0">
                <a:latin typeface="Sakkal Majalla" panose="02000000000000000000" pitchFamily="2" charset="-78"/>
                <a:cs typeface="Sakkal Majalla" panose="02000000000000000000" pitchFamily="2" charset="-78"/>
              </a:rPr>
              <a:t>الأشخاص</a:t>
            </a:r>
            <a:r>
              <a:rPr lang="ar-EG" sz="2400" b="1" dirty="0">
                <a:latin typeface="Sakkal Majalla" panose="02000000000000000000" pitchFamily="2" charset="-78"/>
                <a:cs typeface="Sakkal Majalla" panose="02000000000000000000" pitchFamily="2" charset="-78"/>
              </a:rPr>
              <a:t>:</a:t>
            </a:r>
            <a:r>
              <a:rPr lang="ar" sz="2400" b="1" dirty="0">
                <a:latin typeface="Sakkal Majalla" panose="02000000000000000000" pitchFamily="2" charset="-78"/>
                <a:cs typeface="Sakkal Majalla" panose="02000000000000000000" pitchFamily="2" charset="-78"/>
              </a:rPr>
              <a:t> </a:t>
            </a:r>
            <a:r>
              <a:rPr lang="ar" sz="2400" b="1" dirty="0">
                <a:solidFill>
                  <a:srgbClr val="C00000"/>
                </a:solidFill>
                <a:latin typeface="Sakkal Majalla" panose="02000000000000000000" pitchFamily="2" charset="-78"/>
                <a:cs typeface="Sakkal Majalla" panose="02000000000000000000" pitchFamily="2" charset="-78"/>
              </a:rPr>
              <a:t>تحليل البيانات حسب جميع الخصائص الشخصية التي جُمعت في القائمة الخطية.</a:t>
            </a:r>
            <a:endParaRPr sz="2400" b="1" dirty="0">
              <a:solidFill>
                <a:srgbClr val="C00000"/>
              </a:solidFill>
              <a:latin typeface="Sakkal Majalla" panose="02000000000000000000" pitchFamily="2" charset="-78"/>
              <a:ea typeface="Arial"/>
              <a:cs typeface="Sakkal Majalla" panose="02000000000000000000" pitchFamily="2" charset="-78"/>
              <a:sym typeface="Arial"/>
            </a:endParaRPr>
          </a:p>
          <a:p>
            <a:pPr lvl="1" algn="ctr" rtl="1">
              <a:defRPr sz="2400">
                <a:latin typeface="+mn-lt"/>
                <a:ea typeface="+mn-ea"/>
                <a:cs typeface="+mn-cs"/>
                <a:sym typeface="Source Sans Pro Regular"/>
              </a:defRPr>
            </a:pPr>
            <a:r>
              <a:rPr lang="ar" sz="2400" b="1" dirty="0">
                <a:solidFill>
                  <a:srgbClr val="C00000"/>
                </a:solidFill>
                <a:latin typeface="Sakkal Majalla" panose="02000000000000000000" pitchFamily="2" charset="-78"/>
                <a:cs typeface="Sakkal Majalla" panose="02000000000000000000" pitchFamily="2" charset="-78"/>
              </a:rPr>
              <a:t>أمثلةٌ على الرسوم البيانية والجداول لتوزيعات العمر ونوع الجنس، والعلامات والأعراض السريرية، وعوامل الخطر وحالات التعرُّض، والنتائج، وتشمل الوفيات.</a:t>
            </a:r>
          </a:p>
        </p:txBody>
      </p:sp>
      <p:pic>
        <p:nvPicPr>
          <p:cNvPr id="648" name="Picture 1" descr="Picture 1"/>
          <p:cNvPicPr>
            <a:picLocks noChangeAspect="1"/>
          </p:cNvPicPr>
          <p:nvPr/>
        </p:nvPicPr>
        <p:blipFill>
          <a:blip r:embed="rId2"/>
          <a:srcRect b="11146"/>
          <a:stretch>
            <a:fillRect/>
          </a:stretch>
        </p:blipFill>
        <p:spPr>
          <a:xfrm>
            <a:off x="1643007" y="2552481"/>
            <a:ext cx="4292209" cy="2834588"/>
          </a:xfrm>
          <a:prstGeom prst="rect">
            <a:avLst/>
          </a:prstGeom>
          <a:ln w="12700">
            <a:miter lim="400000"/>
          </a:ln>
        </p:spPr>
      </p:pic>
      <p:sp>
        <p:nvSpPr>
          <p:cNvPr id="649" name="TextBox 4"/>
          <p:cNvSpPr txBox="1"/>
          <p:nvPr/>
        </p:nvSpPr>
        <p:spPr>
          <a:xfrm>
            <a:off x="1792288" y="5610796"/>
            <a:ext cx="4264537" cy="34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Nguku P, Sharif S, Omar A, Nzioka C, Muthoka P, Njau J, et al. (2007). Rift Valley Fever Outbreak —Kenya, November 2006–January 2007. MMWR, 56(04), 73-76.</a:t>
            </a:r>
          </a:p>
        </p:txBody>
      </p:sp>
      <p:pic>
        <p:nvPicPr>
          <p:cNvPr id="650" name="Picture 2" descr="Picture 2"/>
          <p:cNvPicPr>
            <a:picLocks noChangeAspect="1"/>
          </p:cNvPicPr>
          <p:nvPr/>
        </p:nvPicPr>
        <p:blipFill>
          <a:blip r:embed="rId3"/>
          <a:stretch>
            <a:fillRect/>
          </a:stretch>
        </p:blipFill>
        <p:spPr>
          <a:xfrm>
            <a:off x="6080558" y="2892061"/>
            <a:ext cx="4319154" cy="2759639"/>
          </a:xfrm>
          <a:prstGeom prst="rect">
            <a:avLst/>
          </a:prstGeom>
          <a:ln w="12700">
            <a:miter lim="400000"/>
          </a:ln>
        </p:spPr>
      </p:pic>
      <p:sp>
        <p:nvSpPr>
          <p:cNvPr id="651" name="TextBox 6"/>
          <p:cNvSpPr txBox="1"/>
          <p:nvPr/>
        </p:nvSpPr>
        <p:spPr>
          <a:xfrm>
            <a:off x="6202166" y="5610795"/>
            <a:ext cx="4441138" cy="34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Van Steenbergen JE, van den Hof S, Langendam MW, van de Kerkhof JHTC, Ruijs WLM. (2000). Measles Outbreak — Netherlands, April 1999–January 2000. MMWR, 49(14), 299-303.</a:t>
            </a:r>
          </a:p>
        </p:txBody>
      </p:sp>
      <p:grpSp>
        <p:nvGrpSpPr>
          <p:cNvPr id="654" name="Rectangle 5"/>
          <p:cNvGrpSpPr/>
          <p:nvPr/>
        </p:nvGrpSpPr>
        <p:grpSpPr>
          <a:xfrm>
            <a:off x="1643007" y="2451141"/>
            <a:ext cx="4292210" cy="648075"/>
            <a:chOff x="0" y="13783"/>
            <a:chExt cx="4292209" cy="648074"/>
          </a:xfrm>
        </p:grpSpPr>
        <p:sp>
          <p:nvSpPr>
            <p:cNvPr id="652" name="Rectangle"/>
            <p:cNvSpPr/>
            <p:nvPr/>
          </p:nvSpPr>
          <p:spPr>
            <a:xfrm>
              <a:off x="0" y="13783"/>
              <a:ext cx="4292209" cy="648074"/>
            </a:xfrm>
            <a:prstGeom prst="rect">
              <a:avLst/>
            </a:prstGeom>
            <a:solidFill>
              <a:srgbClr val="FFFFFF"/>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53" name="Comparing case counts between…"/>
            <p:cNvSpPr txBox="1"/>
            <p:nvPr/>
          </p:nvSpPr>
          <p:spPr>
            <a:xfrm>
              <a:off x="52069" y="14656"/>
              <a:ext cx="4188070" cy="64632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p>
              <a:pPr algn="ctr" rtl="1">
                <a:defRPr>
                  <a:solidFill>
                    <a:srgbClr val="44546A"/>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مقارنة أعداد الحالات بين الفئات العمرية </a:t>
              </a:r>
              <a:endParaRPr>
                <a:solidFill>
                  <a:srgbClr val="FFFFFF"/>
                </a:solidFill>
                <a:latin typeface="Sakkal Majalla" panose="02000000000000000000" pitchFamily="2" charset="-78"/>
                <a:cs typeface="Sakkal Majalla" panose="02000000000000000000" pitchFamily="2" charset="-78"/>
              </a:endParaRPr>
            </a:p>
            <a:p>
              <a:pPr algn="ctr" rtl="1">
                <a:defRPr>
                  <a:solidFill>
                    <a:srgbClr val="44546A"/>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حسب نوع الجنس.</a:t>
              </a:r>
            </a:p>
          </p:txBody>
        </p:sp>
      </p:grpSp>
      <p:grpSp>
        <p:nvGrpSpPr>
          <p:cNvPr id="657" name="Rectangle 8"/>
          <p:cNvGrpSpPr/>
          <p:nvPr/>
        </p:nvGrpSpPr>
        <p:grpSpPr>
          <a:xfrm>
            <a:off x="6080558" y="2434719"/>
            <a:ext cx="4372767" cy="648075"/>
            <a:chOff x="0" y="13783"/>
            <a:chExt cx="4372765" cy="648074"/>
          </a:xfrm>
        </p:grpSpPr>
        <p:sp>
          <p:nvSpPr>
            <p:cNvPr id="655" name="Rectangle"/>
            <p:cNvSpPr/>
            <p:nvPr/>
          </p:nvSpPr>
          <p:spPr>
            <a:xfrm>
              <a:off x="0" y="13783"/>
              <a:ext cx="4372765" cy="648074"/>
            </a:xfrm>
            <a:prstGeom prst="rect">
              <a:avLst/>
            </a:prstGeom>
            <a:solidFill>
              <a:srgbClr val="FFFFFF"/>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56" name="Case counts by date of onset…"/>
            <p:cNvSpPr txBox="1"/>
            <p:nvPr/>
          </p:nvSpPr>
          <p:spPr>
            <a:xfrm>
              <a:off x="52069" y="14656"/>
              <a:ext cx="4268626" cy="64632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p>
              <a:pPr algn="ctr" rtl="1">
                <a:defRPr>
                  <a:solidFill>
                    <a:srgbClr val="44546A"/>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تاريخ</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endParaRPr dirty="0">
                <a:solidFill>
                  <a:srgbClr val="FFFFFF"/>
                </a:solidFill>
                <a:latin typeface="Sakkal Majalla" panose="02000000000000000000" pitchFamily="2" charset="-78"/>
                <a:cs typeface="Sakkal Majalla" panose="02000000000000000000" pitchFamily="2" charset="-78"/>
              </a:endParaRPr>
            </a:p>
            <a:p>
              <a:pPr algn="ctr" rtl="1">
                <a:defRPr>
                  <a:solidFill>
                    <a:srgbClr val="44546A"/>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التطعيم</a:t>
              </a:r>
              <a:r>
                <a:rPr dirty="0">
                  <a:latin typeface="Sakkal Majalla" panose="02000000000000000000" pitchFamily="2" charset="-78"/>
                  <a:cs typeface="Sakkal Majalla" panose="02000000000000000000" pitchFamily="2" charset="-78"/>
                </a:rPr>
                <a:t> </a:t>
              </a:r>
            </a:p>
          </p:txBody>
        </p:sp>
      </p:grpSp>
      <p:sp>
        <p:nvSpPr>
          <p:cNvPr id="2" name="Title 1">
            <a:extLst>
              <a:ext uri="{FF2B5EF4-FFF2-40B4-BE49-F238E27FC236}">
                <a16:creationId xmlns:a16="http://schemas.microsoft.com/office/drawing/2014/main" id="{7541EA9F-1E71-8B4C-3608-36AD7BE6192F}"/>
              </a:ext>
            </a:extLst>
          </p:cNvPr>
          <p:cNvSpPr txBox="1">
            <a:spLocks/>
          </p:cNvSpPr>
          <p:nvPr/>
        </p:nvSpPr>
        <p:spPr>
          <a:xfrm>
            <a:off x="129546" y="79900"/>
            <a:ext cx="5015210" cy="54765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تحليل البيانات: المتغيرات الرئيسية</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Text Placeholder 1"/>
          <p:cNvSpPr txBox="1">
            <a:spLocks noGrp="1"/>
          </p:cNvSpPr>
          <p:nvPr>
            <p:ph type="body" idx="1"/>
          </p:nvPr>
        </p:nvSpPr>
        <p:spPr>
          <a:xfrm>
            <a:off x="4175201" y="1967427"/>
            <a:ext cx="7529514" cy="2923146"/>
          </a:xfrm>
          <a:prstGeom prst="rect">
            <a:avLst/>
          </a:prstGeom>
        </p:spPr>
        <p:txBody>
          <a:bodyPr rtlCol="1"/>
          <a:lstStyle/>
          <a:p>
            <a:pPr marL="0" indent="302206" rtl="1">
              <a:spcBef>
                <a:spcPts val="0"/>
              </a:spcBef>
              <a:buSzTx/>
              <a:buNone/>
              <a:defRPr sz="2400"/>
            </a:pPr>
            <a:r>
              <a:rPr lang="ar" b="1" dirty="0">
                <a:solidFill>
                  <a:schemeClr val="tx1"/>
                </a:solidFill>
                <a:latin typeface="Sakkal Majalla" panose="02000000000000000000" pitchFamily="2" charset="-78"/>
                <a:cs typeface="Sakkal Majalla" panose="02000000000000000000" pitchFamily="2" charset="-78"/>
              </a:rPr>
              <a:t>بنهاية هذه الوحدة التدريبية، سيكون بمقدوركم:</a:t>
            </a:r>
            <a:endParaRPr sz="2800" b="1" dirty="0">
              <a:solidFill>
                <a:schemeClr val="tx1"/>
              </a:solidFill>
              <a:latin typeface="Sakkal Majalla" panose="02000000000000000000" pitchFamily="2" charset="-78"/>
              <a:cs typeface="Sakkal Majalla" panose="02000000000000000000" pitchFamily="2" charset="-78"/>
            </a:endParaRPr>
          </a:p>
          <a:p>
            <a:pPr marL="0" lvl="1" indent="457200" rtl="1">
              <a:spcBef>
                <a:spcPts val="0"/>
              </a:spcBef>
              <a:buSzTx/>
              <a:buNone/>
              <a:defRPr sz="2400"/>
            </a:pPr>
            <a:endParaRPr sz="2800" dirty="0">
              <a:latin typeface="Sakkal Majalla" panose="02000000000000000000" pitchFamily="2" charset="-78"/>
              <a:cs typeface="Sakkal Majalla" panose="02000000000000000000" pitchFamily="2" charset="-78"/>
            </a:endParaRPr>
          </a:p>
          <a:p>
            <a:pPr marL="398661" lvl="1" indent="-254000" rtl="1">
              <a:spcBef>
                <a:spcPts val="0"/>
              </a:spcBef>
              <a:buClr>
                <a:srgbClr val="C00000"/>
              </a:buClr>
              <a:defRPr sz="2400"/>
            </a:pPr>
            <a:r>
              <a:rPr dirty="0" err="1">
                <a:latin typeface="Sakkal Majalla" panose="02000000000000000000" pitchFamily="2" charset="-78"/>
                <a:cs typeface="Sakkal Majalla" panose="02000000000000000000" pitchFamily="2" charset="-78"/>
              </a:rPr>
              <a:t>توضيح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0"/>
              </a:spcBef>
              <a:buClr>
                <a:srgbClr val="C00000"/>
              </a:buClr>
              <a:defRPr sz="2400"/>
            </a:pPr>
            <a:endParaRPr sz="2800" dirty="0">
              <a:latin typeface="Sakkal Majalla" panose="02000000000000000000" pitchFamily="2" charset="-78"/>
              <a:cs typeface="Sakkal Majalla" panose="02000000000000000000" pitchFamily="2" charset="-78"/>
            </a:endParaRPr>
          </a:p>
          <a:p>
            <a:pPr marL="398661" lvl="1" indent="-254000" rtl="1">
              <a:spcBef>
                <a:spcPts val="0"/>
              </a:spcBef>
              <a:buClr>
                <a:srgbClr val="C00000"/>
              </a:buClr>
              <a:defRPr sz="24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الروتينية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0"/>
              </a:spcBef>
              <a:buClr>
                <a:srgbClr val="C00000"/>
              </a:buClr>
              <a:defRPr sz="2400"/>
            </a:pPr>
            <a:endParaRPr sz="2800" dirty="0">
              <a:latin typeface="Sakkal Majalla" panose="02000000000000000000" pitchFamily="2" charset="-78"/>
              <a:cs typeface="Sakkal Majalla" panose="02000000000000000000" pitchFamily="2" charset="-78"/>
            </a:endParaRPr>
          </a:p>
          <a:p>
            <a:pPr marL="398661" lvl="1" indent="-254000" rtl="1">
              <a:spcBef>
                <a:spcPts val="0"/>
              </a:spcBef>
              <a:buClr>
                <a:srgbClr val="C00000"/>
              </a:buClr>
              <a:defRPr sz="2400"/>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تقارير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ومخرجاتها</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9FDDCBAF-8EA5-09F6-5243-F4FF7DB183E8}"/>
              </a:ext>
            </a:extLst>
          </p:cNvPr>
          <p:cNvSpPr txBox="1">
            <a:spLocks/>
          </p:cNvSpPr>
          <p:nvPr/>
        </p:nvSpPr>
        <p:spPr>
          <a:xfrm>
            <a:off x="584721" y="645945"/>
            <a:ext cx="2214648" cy="1058178"/>
          </a:xfrm>
          <a:prstGeom prst="rect">
            <a:avLst/>
          </a:prstGeom>
        </p:spPr>
        <p:txBody>
          <a:bodyPr rtlCol="1"/>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Title 1"/>
          <p:cNvSpPr txBox="1">
            <a:spLocks noGrp="1"/>
          </p:cNvSpPr>
          <p:nvPr>
            <p:ph type="title" idx="4294967295"/>
          </p:nvPr>
        </p:nvSpPr>
        <p:spPr>
          <a:xfrm>
            <a:off x="148272" y="-148670"/>
            <a:ext cx="6638926" cy="1103946"/>
          </a:xfrm>
          <a:prstGeom prst="rect">
            <a:avLst/>
          </a:prstGeom>
        </p:spPr>
        <p:txBody>
          <a:bodyPr rtlCol="1">
            <a:normAutofit/>
          </a:bodyPr>
          <a:lstStyle>
            <a:lvl1pPr algn="r" rtl="1">
              <a:defRPr sz="3000"/>
            </a:lvl1pPr>
          </a:lstStyle>
          <a:p>
            <a:pPr rtl="1"/>
            <a:r>
              <a:rPr lang="ar" sz="3200" b="1" dirty="0">
                <a:latin typeface="Sakkal Majalla" panose="02000000000000000000" pitchFamily="2" charset="-78"/>
                <a:cs typeface="Sakkal Majalla" panose="02000000000000000000" pitchFamily="2" charset="-78"/>
              </a:rPr>
              <a:t>فيما يلي بعض المتغيرات الرئيسية في التحليل حسب الأشخاص </a:t>
            </a:r>
            <a:r>
              <a:rPr lang="ar-EG" sz="3200" b="1" dirty="0">
                <a:latin typeface="Sakkal Majalla" panose="02000000000000000000" pitchFamily="2" charset="-78"/>
                <a:cs typeface="Sakkal Majalla" panose="02000000000000000000" pitchFamily="2" charset="-78"/>
              </a:rPr>
              <a:t>في </a:t>
            </a:r>
            <a:r>
              <a:rPr lang="ar" sz="3200" b="1" dirty="0">
                <a:latin typeface="Sakkal Majalla" panose="02000000000000000000" pitchFamily="2" charset="-78"/>
                <a:cs typeface="Sakkal Majalla" panose="02000000000000000000" pitchFamily="2" charset="-78"/>
              </a:rPr>
              <a:t>أثناء الفاشيات</a:t>
            </a:r>
          </a:p>
        </p:txBody>
      </p:sp>
      <p:grpSp>
        <p:nvGrpSpPr>
          <p:cNvPr id="667" name="Rectangle 5"/>
          <p:cNvGrpSpPr/>
          <p:nvPr/>
        </p:nvGrpSpPr>
        <p:grpSpPr>
          <a:xfrm>
            <a:off x="4167389" y="1829356"/>
            <a:ext cx="3840482" cy="914401"/>
            <a:chOff x="0" y="0"/>
            <a:chExt cx="3840480" cy="914400"/>
          </a:xfrm>
        </p:grpSpPr>
        <p:sp>
          <p:nvSpPr>
            <p:cNvPr id="665" name="Rectangle"/>
            <p:cNvSpPr/>
            <p:nvPr/>
          </p:nvSpPr>
          <p:spPr>
            <a:xfrm>
              <a:off x="0" y="0"/>
              <a:ext cx="3840480" cy="914400"/>
            </a:xfrm>
            <a:prstGeom prst="rect">
              <a:avLst/>
            </a:prstGeom>
            <a:solidFill>
              <a:srgbClr val="7ABC32"/>
            </a:solidFill>
            <a:ln w="12700" cap="flat">
              <a:noFill/>
              <a:miter lim="4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66" name="Key variable definition"/>
            <p:cNvSpPr txBox="1"/>
            <p:nvPr/>
          </p:nvSpPr>
          <p:spPr>
            <a:xfrm>
              <a:off x="45720" y="226368"/>
              <a:ext cx="3749040" cy="46166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000">
                  <a:solidFill>
                    <a:srgbClr val="FFFFFF"/>
                  </a:solidFill>
                  <a:latin typeface="+mn-lt"/>
                  <a:ea typeface="+mn-ea"/>
                  <a:cs typeface="+mn-cs"/>
                  <a:sym typeface="Source Sans Pro Regular"/>
                </a:defRPr>
              </a:lvl1pPr>
            </a:lstStyle>
            <a:p>
              <a:pPr rtl="1"/>
              <a:r>
                <a:rPr lang="ar" sz="2400">
                  <a:latin typeface="Sakkal Majalla" panose="02000000000000000000" pitchFamily="2" charset="-78"/>
                  <a:cs typeface="Sakkal Majalla" panose="02000000000000000000" pitchFamily="2" charset="-78"/>
                </a:rPr>
                <a:t>تعريف المتغير الرئيسي</a:t>
              </a:r>
            </a:p>
          </p:txBody>
        </p:sp>
      </p:grpSp>
      <p:grpSp>
        <p:nvGrpSpPr>
          <p:cNvPr id="670" name="Rectangle 6"/>
          <p:cNvGrpSpPr/>
          <p:nvPr/>
        </p:nvGrpSpPr>
        <p:grpSpPr>
          <a:xfrm>
            <a:off x="166334" y="1829356"/>
            <a:ext cx="3840482" cy="914401"/>
            <a:chOff x="0" y="0"/>
            <a:chExt cx="3840480" cy="914400"/>
          </a:xfrm>
        </p:grpSpPr>
        <p:sp>
          <p:nvSpPr>
            <p:cNvPr id="668" name="Rectangle"/>
            <p:cNvSpPr/>
            <p:nvPr/>
          </p:nvSpPr>
          <p:spPr>
            <a:xfrm>
              <a:off x="0" y="0"/>
              <a:ext cx="3840480" cy="914400"/>
            </a:xfrm>
            <a:prstGeom prst="rect">
              <a:avLst/>
            </a:prstGeom>
            <a:solidFill>
              <a:srgbClr val="7ABC32"/>
            </a:solidFill>
            <a:ln w="12700" cap="flat">
              <a:noFill/>
              <a:miter lim="4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69" name="Key variable formula"/>
            <p:cNvSpPr txBox="1"/>
            <p:nvPr/>
          </p:nvSpPr>
          <p:spPr>
            <a:xfrm>
              <a:off x="45720" y="226368"/>
              <a:ext cx="3749040" cy="46166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000">
                  <a:solidFill>
                    <a:srgbClr val="FFFFFF"/>
                  </a:solidFill>
                  <a:latin typeface="+mn-lt"/>
                  <a:ea typeface="+mn-ea"/>
                  <a:cs typeface="+mn-cs"/>
                  <a:sym typeface="Source Sans Pro Regular"/>
                </a:defRPr>
              </a:lvl1pPr>
            </a:lstStyle>
            <a:p>
              <a:pPr rtl="1"/>
              <a:r>
                <a:rPr lang="ar-EG" sz="2400" dirty="0">
                  <a:latin typeface="Sakkal Majalla" panose="02000000000000000000" pitchFamily="2" charset="-78"/>
                  <a:cs typeface="Sakkal Majalla" panose="02000000000000000000" pitchFamily="2" charset="-78"/>
                </a:rPr>
                <a:t>الصيغة الحسابية </a:t>
              </a:r>
              <a:r>
                <a:rPr lang="ar-EG" sz="2400" dirty="0" err="1">
                  <a:latin typeface="Sakkal Majalla" panose="02000000000000000000" pitchFamily="2" charset="-78"/>
                  <a:cs typeface="Sakkal Majalla" panose="02000000000000000000" pitchFamily="2" charset="-78"/>
                </a:rPr>
                <a:t>لل</a:t>
              </a:r>
              <a:r>
                <a:rPr lang="ar" sz="2400" dirty="0">
                  <a:latin typeface="Sakkal Majalla" panose="02000000000000000000" pitchFamily="2" charset="-78"/>
                  <a:cs typeface="Sakkal Majalla" panose="02000000000000000000" pitchFamily="2" charset="-78"/>
                </a:rPr>
                <a:t>متغير الرئيسي</a:t>
              </a:r>
            </a:p>
          </p:txBody>
        </p:sp>
      </p:grpSp>
      <p:grpSp>
        <p:nvGrpSpPr>
          <p:cNvPr id="676" name="Rectangle 8"/>
          <p:cNvGrpSpPr/>
          <p:nvPr/>
        </p:nvGrpSpPr>
        <p:grpSpPr>
          <a:xfrm>
            <a:off x="4152900" y="2818800"/>
            <a:ext cx="3840481" cy="1645923"/>
            <a:chOff x="0" y="-1"/>
            <a:chExt cx="3840480" cy="1645922"/>
          </a:xfrm>
        </p:grpSpPr>
        <p:sp>
          <p:nvSpPr>
            <p:cNvPr id="674"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75" name="The frequency with which an event (such as a new case of illness) occurs in a population at risk over a specified period and is usually calculated in an outbreak scenario."/>
            <p:cNvSpPr txBox="1"/>
            <p:nvPr/>
          </p:nvSpPr>
          <p:spPr>
            <a:xfrm>
              <a:off x="52070" y="361297"/>
              <a:ext cx="3736340" cy="92332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وتيرة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اعتلال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جديدة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a:t>
              </a:r>
            </a:p>
          </p:txBody>
        </p:sp>
      </p:grpSp>
      <p:grpSp>
        <p:nvGrpSpPr>
          <p:cNvPr id="679" name="Rectangle 9"/>
          <p:cNvGrpSpPr/>
          <p:nvPr/>
        </p:nvGrpSpPr>
        <p:grpSpPr>
          <a:xfrm>
            <a:off x="180824" y="2818800"/>
            <a:ext cx="3840482" cy="1645923"/>
            <a:chOff x="0" y="-1"/>
            <a:chExt cx="3840480" cy="1645922"/>
          </a:xfrm>
        </p:grpSpPr>
        <p:sp>
          <p:nvSpPr>
            <p:cNvPr id="677"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78" name="Number of people at risk who develop a certain illness / total number of people at risk X  10n."/>
            <p:cNvSpPr txBox="1"/>
            <p:nvPr/>
          </p:nvSpPr>
          <p:spPr>
            <a:xfrm>
              <a:off x="52070" y="361297"/>
              <a:ext cx="3736340" cy="92332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p>
              <a:pPr algn="ctr" rtl="1">
                <a:defRPr>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يُصابون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باعتلال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إجمالي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مضروبًا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10</a:t>
              </a:r>
              <a:r>
                <a:rPr lang="en-US" baseline="30000" dirty="0">
                  <a:latin typeface="Sakkal Majalla" panose="02000000000000000000" pitchFamily="2" charset="-78"/>
                  <a:cs typeface="Sakkal Majalla" panose="02000000000000000000" pitchFamily="2" charset="-78"/>
                </a:rPr>
                <a:t>n</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grpSp>
      <p:grpSp>
        <p:nvGrpSpPr>
          <p:cNvPr id="685" name="Rectangle 11"/>
          <p:cNvGrpSpPr/>
          <p:nvPr/>
        </p:nvGrpSpPr>
        <p:grpSpPr>
          <a:xfrm>
            <a:off x="4167389" y="4539764"/>
            <a:ext cx="3840482" cy="1645923"/>
            <a:chOff x="0" y="-1"/>
            <a:chExt cx="3840480" cy="1645922"/>
          </a:xfrm>
        </p:grpSpPr>
        <p:sp>
          <p:nvSpPr>
            <p:cNvPr id="683"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84" name="Proportion of people who died from a disease (measures quality of case management)."/>
            <p:cNvSpPr txBox="1"/>
            <p:nvPr/>
          </p:nvSpPr>
          <p:spPr>
            <a:xfrm>
              <a:off x="52070" y="499796"/>
              <a:ext cx="3736340" cy="6463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تُوفُّوا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قياس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grpSp>
      <p:grpSp>
        <p:nvGrpSpPr>
          <p:cNvPr id="688" name="Rectangle 12"/>
          <p:cNvGrpSpPr/>
          <p:nvPr/>
        </p:nvGrpSpPr>
        <p:grpSpPr>
          <a:xfrm>
            <a:off x="180824" y="4537042"/>
            <a:ext cx="3840482" cy="1645923"/>
            <a:chOff x="0" y="-1"/>
            <a:chExt cx="3840480" cy="1645922"/>
          </a:xfrm>
        </p:grpSpPr>
        <p:sp>
          <p:nvSpPr>
            <p:cNvPr id="686" name="Rectangle"/>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687" name="Number of people who died from the disease / total number of people who had the disease X 100."/>
            <p:cNvSpPr txBox="1"/>
            <p:nvPr/>
          </p:nvSpPr>
          <p:spPr>
            <a:xfrm>
              <a:off x="52070" y="499796"/>
              <a:ext cx="3736340" cy="64632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تُوفُّوا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إجمالي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أصيبوا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مضروبًا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100.</a:t>
              </a:r>
              <a:endParaRPr dirty="0">
                <a:latin typeface="Sakkal Majalla" panose="02000000000000000000" pitchFamily="2" charset="-78"/>
                <a:cs typeface="Sakkal Majalla" panose="02000000000000000000" pitchFamily="2" charset="-78"/>
              </a:endParaRPr>
            </a:p>
          </p:txBody>
        </p:sp>
      </p:grpSp>
      <p:grpSp>
        <p:nvGrpSpPr>
          <p:cNvPr id="11" name="Rectangle 4">
            <a:extLst>
              <a:ext uri="{FF2B5EF4-FFF2-40B4-BE49-F238E27FC236}">
                <a16:creationId xmlns:a16="http://schemas.microsoft.com/office/drawing/2014/main" id="{8CC69086-A8E9-9E44-6980-05713FDECE7F}"/>
              </a:ext>
            </a:extLst>
          </p:cNvPr>
          <p:cNvGrpSpPr/>
          <p:nvPr/>
        </p:nvGrpSpPr>
        <p:grpSpPr>
          <a:xfrm>
            <a:off x="8118624" y="1839404"/>
            <a:ext cx="3840482" cy="914401"/>
            <a:chOff x="0" y="0"/>
            <a:chExt cx="3840480" cy="914400"/>
          </a:xfrm>
        </p:grpSpPr>
        <p:sp>
          <p:nvSpPr>
            <p:cNvPr id="12" name="Rectangle">
              <a:extLst>
                <a:ext uri="{FF2B5EF4-FFF2-40B4-BE49-F238E27FC236}">
                  <a16:creationId xmlns:a16="http://schemas.microsoft.com/office/drawing/2014/main" id="{D5EB31C4-4BE2-DC76-5EB7-1C03E851D2A2}"/>
                </a:ext>
              </a:extLst>
            </p:cNvPr>
            <p:cNvSpPr/>
            <p:nvPr/>
          </p:nvSpPr>
          <p:spPr>
            <a:xfrm>
              <a:off x="0" y="0"/>
              <a:ext cx="3840480" cy="914400"/>
            </a:xfrm>
            <a:prstGeom prst="rect">
              <a:avLst/>
            </a:prstGeom>
            <a:solidFill>
              <a:srgbClr val="7ABC32"/>
            </a:solidFill>
            <a:ln w="12700" cap="flat">
              <a:noFill/>
              <a:miter lim="400000"/>
            </a:ln>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13" name="Key variable">
              <a:extLst>
                <a:ext uri="{FF2B5EF4-FFF2-40B4-BE49-F238E27FC236}">
                  <a16:creationId xmlns:a16="http://schemas.microsoft.com/office/drawing/2014/main" id="{B7020952-5FC3-B175-6537-ACF177B5C380}"/>
                </a:ext>
              </a:extLst>
            </p:cNvPr>
            <p:cNvSpPr txBox="1"/>
            <p:nvPr/>
          </p:nvSpPr>
          <p:spPr>
            <a:xfrm>
              <a:off x="45720" y="226368"/>
              <a:ext cx="3749040" cy="46166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000">
                  <a:solidFill>
                    <a:srgbClr val="FFFFFF"/>
                  </a:solidFill>
                  <a:latin typeface="+mn-lt"/>
                  <a:ea typeface="+mn-ea"/>
                  <a:cs typeface="+mn-cs"/>
                  <a:sym typeface="Source Sans Pro Regular"/>
                </a:defRPr>
              </a:lvl1pPr>
            </a:lstStyle>
            <a:p>
              <a:pPr rtl="1"/>
              <a:r>
                <a:rPr lang="ar" sz="2400" dirty="0">
                  <a:latin typeface="Sakkal Majalla" panose="02000000000000000000" pitchFamily="2" charset="-78"/>
                  <a:cs typeface="Sakkal Majalla" panose="02000000000000000000" pitchFamily="2" charset="-78"/>
                </a:rPr>
                <a:t>المتغير الرئيسي</a:t>
              </a:r>
            </a:p>
          </p:txBody>
        </p:sp>
      </p:grpSp>
      <p:grpSp>
        <p:nvGrpSpPr>
          <p:cNvPr id="14" name="Rectangle 7">
            <a:extLst>
              <a:ext uri="{FF2B5EF4-FFF2-40B4-BE49-F238E27FC236}">
                <a16:creationId xmlns:a16="http://schemas.microsoft.com/office/drawing/2014/main" id="{8A685831-8412-C3AA-3C67-7C5B6D5A2DE2}"/>
              </a:ext>
            </a:extLst>
          </p:cNvPr>
          <p:cNvGrpSpPr/>
          <p:nvPr/>
        </p:nvGrpSpPr>
        <p:grpSpPr>
          <a:xfrm>
            <a:off x="8101135" y="2825085"/>
            <a:ext cx="3840481" cy="1645921"/>
            <a:chOff x="0" y="0"/>
            <a:chExt cx="3840479" cy="1645920"/>
          </a:xfrm>
        </p:grpSpPr>
        <p:sp>
          <p:nvSpPr>
            <p:cNvPr id="15" name="Rectangle">
              <a:extLst>
                <a:ext uri="{FF2B5EF4-FFF2-40B4-BE49-F238E27FC236}">
                  <a16:creationId xmlns:a16="http://schemas.microsoft.com/office/drawing/2014/main" id="{ACD20262-E83E-1892-49C7-8E68CDE8A241}"/>
                </a:ext>
              </a:extLst>
            </p:cNvPr>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rtlCol="1" anchor="ctr">
              <a:noAutofit/>
            </a:bodyPr>
            <a:lstStyle/>
            <a:p>
              <a:pPr algn="ctr" rtl="1">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16" name="Attack rate">
              <a:extLst>
                <a:ext uri="{FF2B5EF4-FFF2-40B4-BE49-F238E27FC236}">
                  <a16:creationId xmlns:a16="http://schemas.microsoft.com/office/drawing/2014/main" id="{571097D1-D607-51B8-A939-86C203075A81}"/>
                </a:ext>
              </a:extLst>
            </p:cNvPr>
            <p:cNvSpPr txBox="1"/>
            <p:nvPr/>
          </p:nvSpPr>
          <p:spPr>
            <a:xfrm>
              <a:off x="52070" y="618490"/>
              <a:ext cx="3736340" cy="4089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0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معدل الهجمات</a:t>
              </a:r>
            </a:p>
          </p:txBody>
        </p:sp>
      </p:grpSp>
      <p:grpSp>
        <p:nvGrpSpPr>
          <p:cNvPr id="17" name="Rectangle 10">
            <a:extLst>
              <a:ext uri="{FF2B5EF4-FFF2-40B4-BE49-F238E27FC236}">
                <a16:creationId xmlns:a16="http://schemas.microsoft.com/office/drawing/2014/main" id="{E968BE22-75F9-EDB9-B0FC-CCC945C92C9E}"/>
              </a:ext>
            </a:extLst>
          </p:cNvPr>
          <p:cNvGrpSpPr/>
          <p:nvPr/>
        </p:nvGrpSpPr>
        <p:grpSpPr>
          <a:xfrm>
            <a:off x="8118624" y="4546049"/>
            <a:ext cx="3840481" cy="1645921"/>
            <a:chOff x="0" y="0"/>
            <a:chExt cx="3840479" cy="1645920"/>
          </a:xfrm>
        </p:grpSpPr>
        <p:sp>
          <p:nvSpPr>
            <p:cNvPr id="18" name="Rectangle">
              <a:extLst>
                <a:ext uri="{FF2B5EF4-FFF2-40B4-BE49-F238E27FC236}">
                  <a16:creationId xmlns:a16="http://schemas.microsoft.com/office/drawing/2014/main" id="{D9317861-3E0B-9B41-FC93-14E31058EB63}"/>
                </a:ext>
              </a:extLst>
            </p:cNvPr>
            <p:cNvSpPr/>
            <p:nvPr/>
          </p:nvSpPr>
          <p:spPr>
            <a:xfrm>
              <a:off x="0" y="-1"/>
              <a:ext cx="3840480" cy="1645922"/>
            </a:xfrm>
            <a:prstGeom prst="rect">
              <a:avLst/>
            </a:prstGeom>
            <a:noFill/>
            <a:ln w="12700" cap="flat">
              <a:solidFill>
                <a:srgbClr val="29811B"/>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19" name="Case fatality rate">
              <a:extLst>
                <a:ext uri="{FF2B5EF4-FFF2-40B4-BE49-F238E27FC236}">
                  <a16:creationId xmlns:a16="http://schemas.microsoft.com/office/drawing/2014/main" id="{21B5F1E1-DCE8-0388-CE94-DF85703C24FC}"/>
                </a:ext>
              </a:extLst>
            </p:cNvPr>
            <p:cNvSpPr txBox="1"/>
            <p:nvPr/>
          </p:nvSpPr>
          <p:spPr>
            <a:xfrm>
              <a:off x="52070" y="618490"/>
              <a:ext cx="3736340" cy="40894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ctr">
              <a:spAutoFit/>
            </a:bodyPr>
            <a:lstStyle>
              <a:lvl1pPr algn="ctr" rtl="1">
                <a:defRPr sz="20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معدل إماتة الحالات</a:t>
              </a:r>
            </a:p>
          </p:txBody>
        </p:sp>
      </p:gr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oogle Shape;300;p7"/>
          <p:cNvSpPr txBox="1">
            <a:spLocks noGrp="1"/>
          </p:cNvSpPr>
          <p:nvPr>
            <p:ph type="body" sz="half" idx="1"/>
          </p:nvPr>
        </p:nvSpPr>
        <p:spPr>
          <a:xfrm>
            <a:off x="566183" y="2130640"/>
            <a:ext cx="11347451" cy="1615861"/>
          </a:xfrm>
          <a:prstGeom prst="rect">
            <a:avLst/>
          </a:prstGeom>
        </p:spPr>
        <p:txBody>
          <a:bodyPr lIns="179999" tIns="179999" rIns="179999" bIns="179999" rtlCol="1"/>
          <a:lstStyle>
            <a:lvl1pPr algn="r" rtl="1">
              <a:lnSpc>
                <a:spcPct val="110000"/>
              </a:lnSpc>
            </a:lvl1pPr>
          </a:lstStyle>
          <a:p>
            <a:pPr algn="ctr" rtl="1"/>
            <a:r>
              <a:rPr lang="ar" b="1" dirty="0">
                <a:latin typeface="Sakkal Majalla" panose="02000000000000000000" pitchFamily="2" charset="-78"/>
                <a:cs typeface="Sakkal Majalla" panose="02000000000000000000" pitchFamily="2" charset="-78"/>
              </a:rPr>
              <a:t>6. كيف تُبل</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غ البيانات؟</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 name="Content Placeholder 2"/>
          <p:cNvSpPr txBox="1">
            <a:spLocks noGrp="1"/>
          </p:cNvSpPr>
          <p:nvPr>
            <p:ph type="body" idx="1"/>
          </p:nvPr>
        </p:nvSpPr>
        <p:spPr>
          <a:xfrm>
            <a:off x="4223310" y="1548284"/>
            <a:ext cx="7529514" cy="3790459"/>
          </a:xfrm>
          <a:prstGeom prst="rect">
            <a:avLst/>
          </a:prstGeom>
        </p:spPr>
        <p:txBody>
          <a:bodyPr lIns="0" tIns="0" rIns="0" bIns="0" rtlCol="1"/>
          <a:lstStyle/>
          <a:p>
            <a:pPr marL="0" indent="0" rtl="1">
              <a:spcBef>
                <a:spcPts val="600"/>
              </a:spcBef>
              <a:buSzTx/>
              <a:buNone/>
              <a:defRPr sz="2400">
                <a:solidFill>
                  <a:schemeClr val="accent2"/>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تذكَّر:</a:t>
            </a:r>
          </a:p>
          <a:p>
            <a:pPr marL="457200" indent="-457200" rtl="1">
              <a:spcBef>
                <a:spcPts val="600"/>
              </a:spcBef>
              <a:buClr>
                <a:srgbClr val="C00000"/>
              </a:buClr>
              <a:defRPr sz="2400"/>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الإقليم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المقاطعة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المتضررة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تحديثات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الصفري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الإقليمُ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المقاطعة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a:t>
            </a:r>
            <a:r>
              <a:rPr dirty="0">
                <a:latin typeface="Sakkal Majalla" panose="02000000000000000000" pitchFamily="2" charset="-78"/>
                <a:cs typeface="Sakkal Majalla" panose="02000000000000000000" pitchFamily="2" charset="-78"/>
              </a:rPr>
              <a:t>.</a:t>
            </a:r>
          </a:p>
          <a:p>
            <a:pPr marL="457200" indent="-457200" rtl="1">
              <a:spcBef>
                <a:spcPts val="600"/>
              </a:spcBef>
              <a:buClr>
                <a:srgbClr val="C00000"/>
              </a:buClr>
              <a:defRPr sz="24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للسلطات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يأتي</a:t>
            </a:r>
            <a:r>
              <a:rPr dirty="0">
                <a:latin typeface="Sakkal Majalla" panose="02000000000000000000" pitchFamily="2" charset="-78"/>
                <a:cs typeface="Sakkal Majalla" panose="02000000000000000000" pitchFamily="2" charset="-78"/>
              </a:rPr>
              <a:t>:</a:t>
            </a:r>
          </a:p>
          <a:p>
            <a:pPr marL="1209675" lvl="3" indent="-457200" rtl="1">
              <a:spcBef>
                <a:spcPts val="6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1209675" lvl="3" indent="-457200" rtl="1">
              <a:spcBef>
                <a:spcPts val="6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التجميعي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1209675" lvl="3" indent="-457200" rtl="1">
              <a:spcBef>
                <a:spcPts val="6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الجمع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التجميعي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p:txBody>
      </p:sp>
      <p:sp>
        <p:nvSpPr>
          <p:cNvPr id="2" name="Google Shape;307;p8">
            <a:extLst>
              <a:ext uri="{FF2B5EF4-FFF2-40B4-BE49-F238E27FC236}">
                <a16:creationId xmlns:a16="http://schemas.microsoft.com/office/drawing/2014/main" id="{114C70F1-043A-341D-713D-98A1D2C11F69}"/>
              </a:ext>
            </a:extLst>
          </p:cNvPr>
          <p:cNvSpPr txBox="1">
            <a:spLocks/>
          </p:cNvSpPr>
          <p:nvPr/>
        </p:nvSpPr>
        <p:spPr>
          <a:xfrm>
            <a:off x="1115139" y="847454"/>
            <a:ext cx="1496326" cy="412604"/>
          </a:xfrm>
          <a:prstGeom prst="rect">
            <a:avLst/>
          </a:prstGeom>
        </p:spPr>
        <p:txBody>
          <a:bodyPr lIns="0" tIns="0" rIns="0" bIns="0" rtlCol="1" anchor="t"/>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التبليغ </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 name="Rectangle 3"/>
          <p:cNvSpPr txBox="1"/>
          <p:nvPr/>
        </p:nvSpPr>
        <p:spPr>
          <a:xfrm>
            <a:off x="1792679" y="1001829"/>
            <a:ext cx="8606641" cy="37584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spcBef>
                <a:spcPts val="500"/>
              </a:spcBef>
              <a:defRPr sz="2400">
                <a:solidFill>
                  <a:srgbClr val="10253F"/>
                </a:solidFill>
                <a:latin typeface="+mn-lt"/>
                <a:ea typeface="+mn-ea"/>
                <a:cs typeface="+mn-cs"/>
                <a:sym typeface="Source Sans Pro Regular"/>
              </a:defRPr>
            </a:pPr>
            <a:r>
              <a:rPr lang="ar" b="1" dirty="0">
                <a:solidFill>
                  <a:schemeClr val="accent3"/>
                </a:solidFill>
                <a:latin typeface="Sakkal Majalla" panose="02000000000000000000" pitchFamily="2" charset="-78"/>
                <a:ea typeface="Source Sans Pro Bold"/>
                <a:cs typeface="Sakkal Majalla" panose="02000000000000000000" pitchFamily="2" charset="-78"/>
                <a:sym typeface="Source Sans Pro Bold"/>
              </a:rPr>
              <a:t>تقرير الحالة</a:t>
            </a:r>
            <a:r>
              <a:rPr lang="ar" b="1" dirty="0">
                <a:solidFill>
                  <a:srgbClr val="C00000"/>
                </a:solidFill>
                <a:latin typeface="Sakkal Majalla" panose="02000000000000000000" pitchFamily="2" charset="-78"/>
                <a:cs typeface="Sakkal Majalla" panose="02000000000000000000" pitchFamily="2" charset="-78"/>
              </a:rPr>
              <a:t> هو وثيقة تتضمن الآتي: </a:t>
            </a:r>
          </a:p>
          <a:p>
            <a:pPr marL="857250" lvl="1" indent="-457200" rtl="1">
              <a:spcBef>
                <a:spcPts val="500"/>
              </a:spcBef>
              <a:buClr>
                <a:schemeClr val="accent3"/>
              </a:buClr>
              <a:buSzPct val="100000"/>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857250" lvl="1" indent="-457200" rtl="1">
              <a:spcBef>
                <a:spcPts val="500"/>
              </a:spcBef>
              <a:buClr>
                <a:schemeClr val="accent3"/>
              </a:buClr>
              <a:buSzPct val="100000"/>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تاريخه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قياسًا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بالمؤشرات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سلفًا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857250" lvl="1" indent="-457200" rtl="1">
              <a:spcBef>
                <a:spcPts val="500"/>
              </a:spcBef>
              <a:buClr>
                <a:schemeClr val="accent3"/>
              </a:buClr>
              <a:buSzPct val="100000"/>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الجداول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والخرائط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البصرية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a:p>
            <a:pPr marL="857250" lvl="1" indent="-457200" rtl="1">
              <a:spcBef>
                <a:spcPts val="500"/>
              </a:spcBef>
              <a:buClr>
                <a:schemeClr val="accent3"/>
              </a:buClr>
              <a:buSzPct val="100000"/>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الاستراتيجي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والمكافحة</a:t>
            </a:r>
            <a:r>
              <a:rPr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cs typeface="Sakkal Majalla" panose="02000000000000000000" pitchFamily="2" charset="-78"/>
            </a:endParaRPr>
          </a:p>
          <a:p>
            <a:pPr marL="857250" lvl="1" indent="-457200" rtl="1">
              <a:spcBef>
                <a:spcPts val="600"/>
              </a:spcBef>
              <a:buSzPct val="100000"/>
              <a:buChar char="❑"/>
              <a:defRPr sz="2400">
                <a:solidFill>
                  <a:srgbClr val="10253F"/>
                </a:solidFill>
                <a:latin typeface="+mn-lt"/>
                <a:ea typeface="+mn-ea"/>
                <a:cs typeface="+mn-cs"/>
                <a:sym typeface="Source Sans Pro Regular"/>
              </a:defRPr>
            </a:pPr>
            <a:endParaRPr dirty="0">
              <a:solidFill>
                <a:srgbClr val="10253F"/>
              </a:solidFill>
              <a:latin typeface="Sakkal Majalla" panose="02000000000000000000" pitchFamily="2" charset="-78"/>
              <a:cs typeface="Sakkal Majalla" panose="02000000000000000000" pitchFamily="2" charset="-78"/>
            </a:endParaRPr>
          </a:p>
          <a:p>
            <a:pPr lvl="1" indent="0" algn="ctr" rtl="1">
              <a:spcBef>
                <a:spcPts val="500"/>
              </a:spcBef>
              <a:defRPr sz="2400">
                <a:solidFill>
                  <a:srgbClr val="C00000"/>
                </a:solidFill>
                <a:latin typeface="+mn-lt"/>
                <a:ea typeface="+mn-ea"/>
                <a:cs typeface="+mn-cs"/>
                <a:sym typeface="Source Sans Pro Regular"/>
              </a:defRPr>
            </a:pPr>
            <a:r>
              <a:rPr lang="ar" b="1" dirty="0">
                <a:latin typeface="Sakkal Majalla" panose="02000000000000000000" pitchFamily="2" charset="-78"/>
                <a:cs typeface="Sakkal Majalla" panose="02000000000000000000" pitchFamily="2" charset="-78"/>
              </a:rPr>
              <a:t>تذكَّر أنه يمكن إدراج أي معلومات أخرى تُحدَّث بانتظام عن القدرة المستمرة للبلد على الاستجابة لحالة الطوارئ في تقرير الحالة.</a:t>
            </a:r>
            <a:endParaRPr sz="2800" b="1"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lnSpc>
                <a:spcPct val="80000"/>
              </a:lnSpc>
              <a:defRPr sz="2400">
                <a:solidFill>
                  <a:srgbClr val="FF0000"/>
                </a:solidFill>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FBE99DD6-9709-A3B7-AC54-DB6978D254C6}"/>
              </a:ext>
            </a:extLst>
          </p:cNvPr>
          <p:cNvSpPr txBox="1">
            <a:spLocks/>
          </p:cNvSpPr>
          <p:nvPr/>
        </p:nvSpPr>
        <p:spPr>
          <a:xfrm>
            <a:off x="129545" y="79899"/>
            <a:ext cx="8162198" cy="56817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المقصود بتقرير الحالة؟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99"/>
                                        </p:tgtEl>
                                        <p:attrNameLst>
                                          <p:attrName>style.visibility</p:attrName>
                                        </p:attrNameLst>
                                      </p:cBhvr>
                                      <p:to>
                                        <p:strVal val="visible"/>
                                      </p:to>
                                    </p:set>
                                    <p:animEffect transition="in" filter="fade">
                                      <p:cBhvr>
                                        <p:cTn id="7" dur="500"/>
                                        <p:tgtEl>
                                          <p:spTgt spid="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9" grpId="0"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Rectangle 3"/>
          <p:cNvSpPr txBox="1"/>
          <p:nvPr/>
        </p:nvSpPr>
        <p:spPr>
          <a:xfrm>
            <a:off x="1792680" y="1486161"/>
            <a:ext cx="8606641" cy="31470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spcBef>
                <a:spcPts val="500"/>
              </a:spcBef>
              <a:defRPr sz="2400">
                <a:latin typeface="+mn-lt"/>
                <a:ea typeface="+mn-ea"/>
                <a:cs typeface="+mn-cs"/>
                <a:sym typeface="Source Sans Pro Regular"/>
              </a:defRPr>
            </a:pPr>
            <a:r>
              <a:rPr lang="ar" b="1">
                <a:solidFill>
                  <a:srgbClr val="C00000"/>
                </a:solidFill>
                <a:latin typeface="Sakkal Majalla" panose="02000000000000000000" pitchFamily="2" charset="-78"/>
                <a:cs typeface="Sakkal Majalla" panose="02000000000000000000" pitchFamily="2" charset="-78"/>
              </a:rPr>
              <a:t>تتمثل أهداف تقرير الحالة فيما يأتي:</a:t>
            </a:r>
            <a:endParaRPr sz="3200" b="1" dirty="0">
              <a:solidFill>
                <a:srgbClr val="C00000"/>
              </a:solidFill>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rgbClr val="C00000"/>
              </a:buClr>
              <a:buSzPct val="100000"/>
              <a:buFont typeface="Arial"/>
              <a:buChar char="•"/>
              <a:defRPr sz="24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إطلاع الشركاء المعنيين على مستجدات طارئة الصحة العامة الآخذة في التطوُّر.</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rgbClr val="C00000"/>
              </a:buClr>
              <a:buSzPct val="100000"/>
              <a:buFont typeface="Arial"/>
              <a:buChar char="•"/>
              <a:defRPr sz="24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تلخيص المخاطر والاحتياجات والثغرات في مجال الصحة العامة.</a:t>
            </a:r>
            <a:endParaRPr sz="3200" dirty="0">
              <a:latin typeface="Sakkal Majalla" panose="02000000000000000000" pitchFamily="2" charset="-78"/>
              <a:ea typeface="Arial"/>
              <a:cs typeface="Sakkal Majalla" panose="02000000000000000000" pitchFamily="2" charset="-78"/>
              <a:sym typeface="Arial"/>
            </a:endParaRPr>
          </a:p>
          <a:p>
            <a:pPr marL="254000" indent="-254000" rtl="1">
              <a:spcBef>
                <a:spcPts val="500"/>
              </a:spcBef>
              <a:buClr>
                <a:srgbClr val="C00000"/>
              </a:buClr>
              <a:buSzPct val="100000"/>
              <a:buFont typeface="Arial"/>
              <a:buChar char="•"/>
              <a:defRPr sz="2400">
                <a:latin typeface="+mn-lt"/>
                <a:ea typeface="+mn-ea"/>
                <a:cs typeface="+mn-cs"/>
                <a:sym typeface="Source Sans Pro Regular"/>
              </a:defRPr>
            </a:pPr>
            <a:r>
              <a:rPr>
                <a:latin typeface="Sakkal Majalla" panose="02000000000000000000" pitchFamily="2" charset="-78"/>
                <a:cs typeface="Sakkal Majalla" panose="02000000000000000000" pitchFamily="2" charset="-78"/>
              </a:rPr>
              <a:t>توثيق الإجراءات المُتخذة حتى تاريخه.</a:t>
            </a:r>
            <a:endParaRPr sz="3200" dirty="0">
              <a:latin typeface="Sakkal Majalla" panose="02000000000000000000" pitchFamily="2" charset="-78"/>
              <a:ea typeface="Arial"/>
              <a:cs typeface="Sakkal Majalla" panose="02000000000000000000" pitchFamily="2" charset="-78"/>
              <a:sym typeface="Arial"/>
            </a:endParaRPr>
          </a:p>
          <a:p>
            <a:pPr marL="514350" indent="-514350" rtl="1">
              <a:spcBef>
                <a:spcPts val="700"/>
              </a:spcBef>
              <a:buSzPct val="100000"/>
              <a:buFont typeface="Arial"/>
              <a:buChar char="•"/>
              <a:defRPr sz="2400">
                <a:solidFill>
                  <a:srgbClr val="00B050"/>
                </a:solidFill>
                <a:latin typeface="+mn-lt"/>
                <a:ea typeface="+mn-ea"/>
                <a:cs typeface="+mn-cs"/>
                <a:sym typeface="Source Sans Pro Regular"/>
              </a:defRPr>
            </a:pPr>
            <a:endParaRPr sz="3200" dirty="0">
              <a:latin typeface="Sakkal Majalla" panose="02000000000000000000" pitchFamily="2" charset="-78"/>
              <a:ea typeface="Arial"/>
              <a:cs typeface="Sakkal Majalla" panose="02000000000000000000" pitchFamily="2" charset="-78"/>
              <a:sym typeface="Arial"/>
            </a:endParaRPr>
          </a:p>
          <a:p>
            <a:pPr algn="ctr" rtl="1">
              <a:spcBef>
                <a:spcPts val="500"/>
              </a:spcBef>
              <a:defRPr sz="2400">
                <a:solidFill>
                  <a:srgbClr val="C00000"/>
                </a:solidFill>
                <a:latin typeface="+mn-lt"/>
                <a:ea typeface="+mn-ea"/>
                <a:cs typeface="+mn-cs"/>
                <a:sym typeface="Source Sans Pro Regular"/>
              </a:defRPr>
            </a:pPr>
            <a:r>
              <a:rPr lang="ar" b="1">
                <a:latin typeface="Sakkal Majalla" panose="02000000000000000000" pitchFamily="2" charset="-78"/>
                <a:cs typeface="Sakkal Majalla" panose="02000000000000000000" pitchFamily="2" charset="-78"/>
              </a:rPr>
              <a:t>لاحظ أنه قد يُطلَب من مديري البيانات تقديم معلومات، مثل عدد الحالات، والمنحنيات الوبائية، وغيرها، ولكن لا يُنتظر منهم عمومًا كتابة تقارير الحالة.</a:t>
            </a:r>
            <a:endParaRPr sz="3200" b="1" dirty="0">
              <a:solidFill>
                <a:srgbClr val="10253F"/>
              </a:solidFill>
              <a:latin typeface="Sakkal Majalla" panose="02000000000000000000" pitchFamily="2" charset="-78"/>
              <a:ea typeface="Arial"/>
              <a:cs typeface="Sakkal Majalla" panose="02000000000000000000" pitchFamily="2" charset="-78"/>
              <a:sym typeface="Arial"/>
            </a:endParaRPr>
          </a:p>
        </p:txBody>
      </p:sp>
      <p:sp>
        <p:nvSpPr>
          <p:cNvPr id="2" name="Title 1">
            <a:extLst>
              <a:ext uri="{FF2B5EF4-FFF2-40B4-BE49-F238E27FC236}">
                <a16:creationId xmlns:a16="http://schemas.microsoft.com/office/drawing/2014/main" id="{D7E611EA-9D22-EADB-5236-EB388F517615}"/>
              </a:ext>
            </a:extLst>
          </p:cNvPr>
          <p:cNvSpPr txBox="1">
            <a:spLocks/>
          </p:cNvSpPr>
          <p:nvPr/>
        </p:nvSpPr>
        <p:spPr>
          <a:xfrm>
            <a:off x="129546" y="79900"/>
            <a:ext cx="4824291" cy="5631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أهداف تقرير الحالة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705"/>
                                        </p:tgtEl>
                                        <p:attrNameLst>
                                          <p:attrName>style.visibility</p:attrName>
                                        </p:attrNameLst>
                                      </p:cBhvr>
                                      <p:to>
                                        <p:strVal val="visible"/>
                                      </p:to>
                                    </p:set>
                                    <p:animEffect transition="in" filter="fade">
                                      <p:cBhvr>
                                        <p:cTn id="7" dur="500"/>
                                        <p:tgtEl>
                                          <p:spTgt spid="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5" grpId="0"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 name="Rectangle 3"/>
          <p:cNvSpPr txBox="1"/>
          <p:nvPr/>
        </p:nvSpPr>
        <p:spPr>
          <a:xfrm>
            <a:off x="4155264" y="1620812"/>
            <a:ext cx="7151140" cy="329192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514350" indent="-514350" rtl="1">
              <a:spcBef>
                <a:spcPts val="600"/>
              </a:spcBef>
              <a:buClr>
                <a:schemeClr val="accent3"/>
              </a:buClr>
              <a:buSzPct val="100000"/>
              <a:buAutoNum type="arabicPeriod"/>
              <a:defRPr sz="2800">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ينبغي توحيد طرق جمع البيانات بما يتسق مع أدوات جمع البيانات، كلما أمكن ذلك.</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spcBef>
                <a:spcPts val="600"/>
              </a:spcBef>
              <a:buClr>
                <a:schemeClr val="accent3"/>
              </a:buClr>
              <a:buSzPct val="100000"/>
              <a:buAutoNum type="arabicPeriod"/>
              <a:defRPr sz="2800">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ينبغي جمع البيانات التي يمكن الاسترشاد بها في الاستجابة وتوجيه إجراءات الصحة العامة.</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514350" indent="-514350" rtl="1">
              <a:spcBef>
                <a:spcPts val="600"/>
              </a:spcBef>
              <a:buClr>
                <a:schemeClr val="accent3"/>
              </a:buClr>
              <a:buSzPct val="100000"/>
              <a:buAutoNum type="arabicPeriod"/>
              <a:defRPr sz="2800">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التحليل الروتيني للبيانات أمرٌ ضروري من أجل الاستجابة في الوقت المناسب، إذ إن ذلك من شأنه:</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762000" lvl="3" indent="-254000" algn="just" rtl="1">
              <a:lnSpc>
                <a:spcPts val="2600"/>
              </a:lnSpc>
              <a:spcBef>
                <a:spcPts val="600"/>
              </a:spcBef>
              <a:buClr>
                <a:schemeClr val="accent3"/>
              </a:buClr>
              <a:buSzPct val="100000"/>
              <a:buFont typeface="Arial"/>
              <a:buChar char="•"/>
              <a:defRPr sz="2800">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أن يوفر البيانات الوبائية اللازمة لاتخاذ القرارات.</a:t>
            </a:r>
          </a:p>
          <a:p>
            <a:pPr marL="762000" lvl="3" indent="-254000" algn="just" rtl="1">
              <a:lnSpc>
                <a:spcPts val="2600"/>
              </a:lnSpc>
              <a:spcBef>
                <a:spcPts val="600"/>
              </a:spcBef>
              <a:buClr>
                <a:schemeClr val="accent3"/>
              </a:buClr>
              <a:buSzPct val="100000"/>
              <a:buFont typeface="Arial"/>
              <a:buChar char="•"/>
              <a:defRPr sz="2800">
                <a:latin typeface="+mn-lt"/>
                <a:ea typeface="+mn-ea"/>
                <a:cs typeface="+mn-cs"/>
                <a:sym typeface="Source Sans Pro Regular"/>
              </a:defRPr>
            </a:pPr>
            <a:r>
              <a:rPr lang="ar" sz="2400">
                <a:latin typeface="Sakkal Majalla" panose="02000000000000000000" pitchFamily="2" charset="-78"/>
                <a:cs typeface="Sakkal Majalla" panose="02000000000000000000" pitchFamily="2" charset="-78"/>
              </a:rPr>
              <a:t>أن يوفر البيانات التشغيلية اللازمة لرصد أنشطة الاستجابة واحتياجاتها.</a:t>
            </a:r>
          </a:p>
        </p:txBody>
      </p:sp>
      <p:sp>
        <p:nvSpPr>
          <p:cNvPr id="2" name="Google Shape;307;p8">
            <a:extLst>
              <a:ext uri="{FF2B5EF4-FFF2-40B4-BE49-F238E27FC236}">
                <a16:creationId xmlns:a16="http://schemas.microsoft.com/office/drawing/2014/main" id="{9F324243-A776-A1AF-93DE-8CF1906C7EA9}"/>
              </a:ext>
            </a:extLst>
          </p:cNvPr>
          <p:cNvSpPr txBox="1">
            <a:spLocks/>
          </p:cNvSpPr>
          <p:nvPr/>
        </p:nvSpPr>
        <p:spPr>
          <a:xfrm>
            <a:off x="273983" y="950141"/>
            <a:ext cx="2574082" cy="492164"/>
          </a:xfrm>
          <a:prstGeom prst="rect">
            <a:avLst/>
          </a:prstGeom>
        </p:spPr>
        <p:txBody>
          <a:bodyPr lIns="0" tIns="0" rIns="0" bIns="0" rtlCol="1" anchor="t"/>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الرسائل الرئيسية</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 name="Google Shape;300;p7"/>
          <p:cNvSpPr txBox="1">
            <a:spLocks noGrp="1"/>
          </p:cNvSpPr>
          <p:nvPr>
            <p:ph type="body" sz="half" idx="1"/>
          </p:nvPr>
        </p:nvSpPr>
        <p:spPr>
          <a:prstGeom prst="rect">
            <a:avLst/>
          </a:prstGeom>
        </p:spPr>
        <p:txBody>
          <a:bodyPr lIns="179999" tIns="179999" rIns="179999" bIns="179999" rtlCol="1"/>
          <a:lstStyle>
            <a:lvl1pPr algn="r" rtl="1">
              <a:lnSpc>
                <a:spcPct val="110000"/>
              </a:lnSpc>
            </a:lvl1pPr>
          </a:lstStyle>
          <a:p>
            <a:pPr algn="ctr" rtl="1"/>
            <a:r>
              <a:rPr lang="ar" b="1" dirty="0">
                <a:latin typeface="Sakkal Majalla" panose="02000000000000000000" pitchFamily="2" charset="-78"/>
                <a:cs typeface="Sakkal Majalla" panose="02000000000000000000" pitchFamily="2" charset="-78"/>
              </a:rPr>
              <a:t>7. المراجع والمبادئ التوجيهية</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 name="Rectangle 8"/>
          <p:cNvSpPr txBox="1"/>
          <p:nvPr/>
        </p:nvSpPr>
        <p:spPr>
          <a:xfrm>
            <a:off x="4607210" y="1217983"/>
            <a:ext cx="7047409" cy="45243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l" rtl="0">
              <a:defRPr sz="2400">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WHO Outbreak Toolkit</a:t>
            </a:r>
          </a:p>
          <a:p>
            <a:pPr algn="l" rtl="0">
              <a:defRPr sz="2400">
                <a:latin typeface="+mn-lt"/>
                <a:ea typeface="+mn-ea"/>
                <a:cs typeface="+mn-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Outbreak toolkit (who.int)</a:t>
            </a:r>
          </a:p>
          <a:p>
            <a:pPr algn="l" rtl="0">
              <a:defRPr sz="2400">
                <a:latin typeface="+mn-lt"/>
                <a:ea typeface="+mn-ea"/>
                <a:cs typeface="+mn-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algn="l" rtl="0">
              <a:defRPr sz="2400">
                <a:latin typeface="+mn-lt"/>
                <a:ea typeface="+mn-ea"/>
                <a:cs typeface="+mn-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Interpretation of Epidemic (Epi) Curves during Ongoing Outbreak Investigations, CDC</a:t>
            </a:r>
          </a:p>
          <a:p>
            <a:pPr algn="l" rtl="0">
              <a:defRPr sz="2400">
                <a:latin typeface="+mn-lt"/>
                <a:ea typeface="+mn-ea"/>
                <a:cs typeface="+mn-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endParaRPr>
          </a:p>
          <a:p>
            <a:pPr algn="l" rtl="0">
              <a:defRPr sz="2400">
                <a:latin typeface="+mn-lt"/>
                <a:ea typeface="+mn-ea"/>
                <a:cs typeface="+mn-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Create an Epi Curve, CDC</a:t>
            </a:r>
          </a:p>
          <a:p>
            <a:pPr algn="l" rtl="0">
              <a:defRPr sz="2400">
                <a:latin typeface="+mn-lt"/>
                <a:ea typeface="+mn-ea"/>
                <a:cs typeface="+mn-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endParaRPr>
          </a:p>
          <a:p>
            <a:pPr algn="l" rtl="0">
              <a:defRPr sz="2400">
                <a:latin typeface="+mn-lt"/>
                <a:ea typeface="+mn-ea"/>
                <a:cs typeface="+mn-cs"/>
                <a:sym typeface="Source Sans Pro Regular"/>
              </a:defRPr>
            </a:pPr>
            <a:r>
              <a:rPr dirty="0">
                <a:latin typeface="Sakkal Majalla" panose="02000000000000000000" pitchFamily="2" charset="-78"/>
                <a:cs typeface="Sakkal Majalla" panose="02000000000000000000" pitchFamily="2" charset="-78"/>
              </a:rPr>
              <a:t>Field Epidemiology Training Program (FETP). Excel for FETP-Frontline: Basic (Instructor Guide). February 2016.</a:t>
            </a:r>
          </a:p>
          <a:p>
            <a:pPr algn="l" rtl="0">
              <a:defRPr sz="2400">
                <a:latin typeface="+mn-lt"/>
                <a:ea typeface="+mn-ea"/>
                <a:cs typeface="+mn-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Outbreak toolkit, Descriptive epidemiology, canada</a:t>
            </a:r>
            <a:r>
              <a:rPr dirty="0">
                <a:latin typeface="Sakkal Majalla" panose="02000000000000000000" pitchFamily="2" charset="-78"/>
                <a:cs typeface="Sakkal Majalla" panose="02000000000000000000" pitchFamily="2" charset="-78"/>
              </a:rPr>
              <a:t> </a:t>
            </a:r>
          </a:p>
          <a:p>
            <a:pPr algn="l" rtl="0">
              <a:defRPr sz="24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D5E0B0BD-236B-8DB5-73E2-4D6D63E4BC28}"/>
              </a:ext>
            </a:extLst>
          </p:cNvPr>
          <p:cNvSpPr txBox="1"/>
          <p:nvPr/>
        </p:nvSpPr>
        <p:spPr>
          <a:xfrm>
            <a:off x="747" y="459190"/>
            <a:ext cx="2914650"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Google Shape;308;p8"/>
          <p:cNvSpPr txBox="1">
            <a:spLocks noGrp="1"/>
          </p:cNvSpPr>
          <p:nvPr>
            <p:ph type="body" sz="half" idx="1"/>
          </p:nvPr>
        </p:nvSpPr>
        <p:spPr>
          <a:prstGeom prst="rect">
            <a:avLst/>
          </a:prstGeom>
        </p:spPr>
        <p:txBody>
          <a:bodyPr lIns="0" tIns="0" rIns="0" bIns="0" rtlCol="1"/>
          <a:lstStyle>
            <a:lvl1pPr algn="r" rtl="1">
              <a:lnSpc>
                <a:spcPct val="110000"/>
              </a:lnSpc>
            </a:lvl1pPr>
          </a:lstStyle>
          <a:p>
            <a:pPr algn="ctr" rtl="1"/>
            <a:r>
              <a:rPr lang="ar" b="1" dirty="0">
                <a:latin typeface="Sakkal Majalla" panose="02000000000000000000" pitchFamily="2" charset="-78"/>
                <a:cs typeface="Sakkal Majalla" panose="02000000000000000000" pitchFamily="2" charset="-78"/>
              </a:rPr>
              <a:t>8. موارد تعلُّم إضافية</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Content Placeholder 2"/>
          <p:cNvSpPr txBox="1">
            <a:spLocks noGrp="1"/>
          </p:cNvSpPr>
          <p:nvPr>
            <p:ph type="body" sz="half" idx="1"/>
          </p:nvPr>
        </p:nvSpPr>
        <p:spPr>
          <a:xfrm>
            <a:off x="4273550" y="2827283"/>
            <a:ext cx="7529514" cy="1478387"/>
          </a:xfrm>
          <a:prstGeom prst="rect">
            <a:avLst/>
          </a:prstGeom>
        </p:spPr>
        <p:txBody>
          <a:bodyPr rtlCol="1">
            <a:normAutofit/>
          </a:bodyPr>
          <a:lstStyle/>
          <a:p>
            <a:pPr marL="0" indent="57150" algn="l" rtl="1">
              <a:spcBef>
                <a:spcPts val="1800"/>
              </a:spcBef>
              <a:buSzTx/>
              <a:buNone/>
              <a:defRPr sz="2000"/>
            </a:pPr>
            <a:r>
              <a:rPr lang="ar" sz="2400" dirty="0"/>
              <a:t>Introduction to Go.Data – Field data collection, chains of transmission and contact follow-up </a:t>
            </a:r>
          </a:p>
          <a:p>
            <a:pPr marL="0" indent="57150" algn="l" rtl="1">
              <a:spcBef>
                <a:spcPts val="1800"/>
              </a:spcBef>
              <a:buSzTx/>
              <a:buNone/>
              <a:defRPr sz="2000">
                <a:solidFill>
                  <a:srgbClr val="0070C0"/>
                </a:solidFill>
              </a:defRPr>
            </a:pPr>
            <a:r>
              <a:rPr lang="ar" sz="2400" u="sng" dirty="0">
                <a:solidFill>
                  <a:srgbClr val="0563C1"/>
                </a:solidFill>
                <a:uFill>
                  <a:solidFill>
                    <a:srgbClr val="0563C1"/>
                  </a:solidFill>
                </a:uFill>
                <a:hlinkClick r:id="rId2"/>
              </a:rPr>
              <a:t>https://openwho.org/courses/godata-en</a:t>
            </a:r>
          </a:p>
        </p:txBody>
      </p:sp>
      <p:sp>
        <p:nvSpPr>
          <p:cNvPr id="2" name="TextBox 1">
            <a:extLst>
              <a:ext uri="{FF2B5EF4-FFF2-40B4-BE49-F238E27FC236}">
                <a16:creationId xmlns:a16="http://schemas.microsoft.com/office/drawing/2014/main" id="{67776FAE-82FB-298B-7171-C872BCE323E3}"/>
              </a:ext>
            </a:extLst>
          </p:cNvPr>
          <p:cNvSpPr txBox="1"/>
          <p:nvPr/>
        </p:nvSpPr>
        <p:spPr>
          <a:xfrm>
            <a:off x="322316" y="401231"/>
            <a:ext cx="2851241"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kumimoji="0" lang="ar-EG" sz="2800" b="0" i="0" u="none" strike="noStrike" cap="none" spc="0" normalizeH="0" baseline="0" dirty="0">
                <a:ln>
                  <a:noFill/>
                </a:ln>
                <a:solidFill>
                  <a:schemeClr val="bg1"/>
                </a:solidFill>
                <a:effectLst/>
                <a:uFillTx/>
                <a:latin typeface="+mj-lt"/>
                <a:ea typeface="+mj-ea"/>
                <a:cs typeface="+mj-cs"/>
                <a:sym typeface="Calibri"/>
              </a:rPr>
              <a:t>موارد</a:t>
            </a:r>
          </a:p>
          <a:p>
            <a:pPr marL="0" marR="0" indent="0" defTabSz="914400" fontAlgn="auto" latinLnBrk="0" hangingPunct="0">
              <a:lnSpc>
                <a:spcPct val="100000"/>
              </a:lnSpc>
              <a:spcBef>
                <a:spcPts val="0"/>
              </a:spcBef>
              <a:spcAft>
                <a:spcPts val="0"/>
              </a:spcAft>
              <a:buClrTx/>
              <a:buSzTx/>
              <a:buFontTx/>
              <a:buNone/>
              <a:tabLst/>
            </a:pPr>
            <a:r>
              <a:rPr kumimoji="0" lang="ar-EG" sz="2800" b="0" i="0" u="none" strike="noStrike" cap="none" spc="0" normalizeH="0" baseline="0" dirty="0">
                <a:ln>
                  <a:noFill/>
                </a:ln>
                <a:solidFill>
                  <a:schemeClr val="bg1"/>
                </a:solidFill>
                <a:effectLst/>
                <a:uFillTx/>
                <a:latin typeface="+mj-lt"/>
                <a:ea typeface="+mj-ea"/>
                <a:cs typeface="+mj-cs"/>
                <a:sym typeface="Calibri"/>
              </a:rPr>
              <a:t>تعلُّم إضافية</a:t>
            </a:r>
            <a:endParaRPr kumimoji="0" lang="en-US" sz="28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Google Shape;308;p8"/>
          <p:cNvSpPr txBox="1">
            <a:spLocks noGrp="1"/>
          </p:cNvSpPr>
          <p:nvPr>
            <p:ph type="body" idx="1"/>
          </p:nvPr>
        </p:nvSpPr>
        <p:spPr>
          <a:xfrm>
            <a:off x="4694997" y="1110346"/>
            <a:ext cx="7041878" cy="4637308"/>
          </a:xfrm>
          <a:prstGeom prst="rect">
            <a:avLst/>
          </a:prstGeom>
        </p:spPr>
        <p:txBody>
          <a:bodyPr lIns="0" tIns="0" rIns="0" bIns="0" rtlCol="1"/>
          <a:lstStyle/>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بالبيانات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بقاعدة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لماذا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وتفسيرها</a:t>
            </a:r>
            <a:r>
              <a:rPr dirty="0">
                <a:latin typeface="Sakkal Majalla" panose="02000000000000000000" pitchFamily="2" charset="-78"/>
                <a:cs typeface="Sakkal Majalla" panose="02000000000000000000" pitchFamily="2" charset="-78"/>
              </a:rPr>
              <a:t>؟</a:t>
            </a:r>
          </a:p>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غ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lnSpc>
                <a:spcPct val="130000"/>
              </a:lnSpc>
              <a:buFontTx/>
              <a:buAutoNum type="arabicPeriod"/>
              <a:defRPr sz="2400"/>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2">
            <a:extLst>
              <a:ext uri="{FF2B5EF4-FFF2-40B4-BE49-F238E27FC236}">
                <a16:creationId xmlns:a16="http://schemas.microsoft.com/office/drawing/2014/main" id="{EA4DF93F-1904-D1F1-D0D5-E97FDAA042E8}"/>
              </a:ext>
            </a:extLst>
          </p:cNvPr>
          <p:cNvSpPr txBox="1">
            <a:spLocks/>
          </p:cNvSpPr>
          <p:nvPr/>
        </p:nvSpPr>
        <p:spPr>
          <a:xfrm>
            <a:off x="98311" y="784723"/>
            <a:ext cx="2956272" cy="48439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t">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عناصر العرض</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2E458D-E915-430F-35F8-976A6A2EC135}"/>
              </a:ext>
            </a:extLst>
          </p:cNvPr>
          <p:cNvSpPr txBox="1"/>
          <p:nvPr/>
        </p:nvSpPr>
        <p:spPr>
          <a:xfrm>
            <a:off x="4378960" y="2312128"/>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B36E876-97AD-3704-5434-62BBE72F9063}"/>
              </a:ext>
            </a:extLst>
          </p:cNvPr>
          <p:cNvSpPr txBox="1">
            <a:spLocks noGrp="1"/>
          </p:cNvSpPr>
          <p:nvPr>
            <p:ph type="body" idx="1"/>
          </p:nvPr>
        </p:nvSpPr>
        <p:spPr>
          <a:xfrm>
            <a:off x="1041435" y="825517"/>
            <a:ext cx="10109130" cy="5206965"/>
          </a:xfrm>
          <a:prstGeom prst="rect">
            <a:avLst/>
          </a:prstGeom>
        </p:spPr>
        <p:txBody>
          <a:bodyPr lIns="0" tIns="0" rIns="0" bIns="0" rtlCol="1">
            <a:normAutofit fontScale="92500" lnSpcReduction="20000"/>
          </a:bodyPr>
          <a:lstStyle/>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5" name="TextBox 4">
            <a:extLst>
              <a:ext uri="{FF2B5EF4-FFF2-40B4-BE49-F238E27FC236}">
                <a16:creationId xmlns:a16="http://schemas.microsoft.com/office/drawing/2014/main" id="{1F317263-772F-33DE-FDBE-5249BF5FD641}"/>
              </a:ext>
            </a:extLst>
          </p:cNvPr>
          <p:cNvSpPr txBox="1"/>
          <p:nvPr/>
        </p:nvSpPr>
        <p:spPr>
          <a:xfrm>
            <a:off x="879609" y="59670"/>
            <a:ext cx="2375131"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Google Shape;300;p7"/>
          <p:cNvSpPr txBox="1">
            <a:spLocks noGrp="1"/>
          </p:cNvSpPr>
          <p:nvPr>
            <p:ph type="body" sz="half" idx="1"/>
          </p:nvPr>
        </p:nvSpPr>
        <p:spPr>
          <a:prstGeom prst="rect">
            <a:avLst/>
          </a:prstGeom>
        </p:spPr>
        <p:txBody>
          <a:bodyPr lIns="179999" tIns="179999" rIns="179999" bIns="179999" rtlCol="1"/>
          <a:lstStyle/>
          <a:p>
            <a:pPr rtl="1"/>
            <a:r>
              <a:rPr lang="ar" b="1" dirty="0">
                <a:latin typeface="Sakkal Majalla" panose="02000000000000000000" pitchFamily="2" charset="-78"/>
                <a:cs typeface="Sakkal Majalla" panose="02000000000000000000" pitchFamily="2" charset="-78"/>
              </a:rPr>
              <a:t>1. ما المقصود بالبيانات</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وما المقصود بقاعدة البيانات؟</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1"/>
          <p:cNvSpPr txBox="1">
            <a:spLocks noGrp="1"/>
          </p:cNvSpPr>
          <p:nvPr>
            <p:ph type="title" idx="4294967295"/>
          </p:nvPr>
        </p:nvSpPr>
        <p:spPr>
          <a:xfrm>
            <a:off x="-381732" y="0"/>
            <a:ext cx="5499491" cy="717988"/>
          </a:xfrm>
          <a:prstGeom prst="rect">
            <a:avLst/>
          </a:prstGeom>
        </p:spPr>
        <p:txBody>
          <a:bodyPr rtlCol="1">
            <a:normAutofit fontScale="90000"/>
          </a:bodyPr>
          <a:lstStyle/>
          <a:p>
            <a:pPr rtl="1"/>
            <a:r>
              <a:rPr lang="ar" b="1" dirty="0">
                <a:latin typeface="Sakkal Majalla" panose="02000000000000000000" pitchFamily="2" charset="-78"/>
                <a:cs typeface="Sakkal Majalla" panose="02000000000000000000" pitchFamily="2" charset="-78"/>
              </a:rPr>
              <a:t>ما المقصود بالبيانات</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 وما المقصود بقاعدة البيانات؟</a:t>
            </a:r>
          </a:p>
        </p:txBody>
      </p:sp>
      <p:sp>
        <p:nvSpPr>
          <p:cNvPr id="298" name="Content Placeholder 2"/>
          <p:cNvSpPr txBox="1">
            <a:spLocks noGrp="1"/>
          </p:cNvSpPr>
          <p:nvPr>
            <p:ph type="body" sz="half" idx="1"/>
          </p:nvPr>
        </p:nvSpPr>
        <p:spPr>
          <a:xfrm>
            <a:off x="371590" y="1247000"/>
            <a:ext cx="5400925" cy="4195012"/>
          </a:xfrm>
          <a:prstGeom prst="rect">
            <a:avLst/>
          </a:prstGeom>
        </p:spPr>
        <p:txBody>
          <a:bodyPr rtlCol="1"/>
          <a:lstStyle/>
          <a:p>
            <a:pPr marL="0" indent="0" rtl="1">
              <a:buNone/>
              <a:defRPr sz="2400"/>
            </a:pP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للرجوع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تحليلها</a:t>
            </a:r>
            <a:r>
              <a:rPr dirty="0">
                <a:latin typeface="Sakkal Majalla" panose="02000000000000000000" pitchFamily="2" charset="-78"/>
                <a:cs typeface="Sakkal Majalla" panose="02000000000000000000" pitchFamily="2" charset="-78"/>
              </a:rPr>
              <a:t>.</a:t>
            </a:r>
          </a:p>
          <a:p>
            <a:pPr marL="0" indent="0" rtl="1">
              <a:buNone/>
              <a:defRPr sz="2400"/>
            </a:pP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a:p>
            <a:pPr marL="0" indent="0" rtl="1">
              <a:buNone/>
              <a:defRPr sz="2400"/>
            </a:pPr>
            <a:r>
              <a:rPr dirty="0" err="1">
                <a:latin typeface="Sakkal Majalla" panose="02000000000000000000" pitchFamily="2" charset="-78"/>
                <a:cs typeface="Sakkal Majalla" panose="02000000000000000000" pitchFamily="2" charset="-78"/>
              </a:rPr>
              <a:t>قاعدة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بحيث</a:t>
            </a:r>
            <a:r>
              <a:rPr dirty="0">
                <a:latin typeface="Sakkal Majalla" panose="02000000000000000000" pitchFamily="2" charset="-78"/>
                <a:cs typeface="Sakkal Majalla" panose="02000000000000000000" pitchFamily="2" charset="-78"/>
              </a:rPr>
              <a:t>:</a:t>
            </a:r>
          </a:p>
          <a:p>
            <a:pPr marL="241300" lvl="1" indent="0" rtl="1">
              <a:spcBef>
                <a:spcPts val="100"/>
              </a:spcBef>
              <a:buNone/>
              <a:defRPr sz="2400"/>
            </a:pP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منسَّقة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بعناوين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تسميات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العلوي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وتُدخل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القِيَم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عمود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lvl="1" indent="0">
              <a:spcBef>
                <a:spcPts val="100"/>
              </a:spcBef>
              <a:buNone/>
              <a:defRPr sz="2400"/>
            </a:pPr>
            <a:r>
              <a:rPr lang="ar-EG" dirty="0">
                <a:latin typeface="Sakkal Majalla" panose="02000000000000000000" pitchFamily="2" charset="-78"/>
                <a:cs typeface="Sakkal Majalla" panose="02000000000000000000" pitchFamily="2" charset="-78"/>
              </a:rPr>
              <a:t>يمكن تخزينها.</a:t>
            </a:r>
          </a:p>
          <a:p>
            <a:pPr marL="241300" lvl="1" indent="0">
              <a:spcBef>
                <a:spcPts val="100"/>
              </a:spcBef>
              <a:buNone/>
              <a:defRPr sz="2400"/>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إلكترونيًّا</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241300" lvl="1" indent="0" rtl="1">
              <a:spcBef>
                <a:spcPts val="100"/>
              </a:spcBef>
              <a:buNone/>
              <a:defRPr sz="2400"/>
            </a:pP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ديناميكية</a:t>
            </a:r>
            <a:r>
              <a:rPr dirty="0">
                <a:latin typeface="Sakkal Majalla" panose="02000000000000000000" pitchFamily="2" charset="-78"/>
                <a:cs typeface="Sakkal Majalla" panose="02000000000000000000" pitchFamily="2" charset="-78"/>
              </a:rPr>
              <a:t>.</a:t>
            </a:r>
          </a:p>
        </p:txBody>
      </p:sp>
      <p:grpSp>
        <p:nvGrpSpPr>
          <p:cNvPr id="308" name="Group 10"/>
          <p:cNvGrpSpPr/>
          <p:nvPr/>
        </p:nvGrpSpPr>
        <p:grpSpPr>
          <a:xfrm>
            <a:off x="7065680" y="717988"/>
            <a:ext cx="3305023" cy="3041004"/>
            <a:chOff x="0" y="0"/>
            <a:chExt cx="3305021" cy="3041002"/>
          </a:xfrm>
        </p:grpSpPr>
        <p:pic>
          <p:nvPicPr>
            <p:cNvPr id="299" name="Picture 2" descr="Picture 2"/>
            <p:cNvPicPr>
              <a:picLocks noChangeAspect="1"/>
            </p:cNvPicPr>
            <p:nvPr/>
          </p:nvPicPr>
          <p:blipFill>
            <a:blip r:embed="rId3"/>
            <a:stretch>
              <a:fillRect/>
            </a:stretch>
          </p:blipFill>
          <p:spPr>
            <a:xfrm>
              <a:off x="149154" y="614807"/>
              <a:ext cx="3155868" cy="1971571"/>
            </a:xfrm>
            <a:prstGeom prst="rect">
              <a:avLst/>
            </a:prstGeom>
            <a:ln w="12700" cap="flat">
              <a:noFill/>
              <a:miter lim="400000"/>
            </a:ln>
            <a:effectLst/>
          </p:spPr>
        </p:pic>
        <p:sp>
          <p:nvSpPr>
            <p:cNvPr id="300" name="TextBox 4"/>
            <p:cNvSpPr txBox="1"/>
            <p:nvPr/>
          </p:nvSpPr>
          <p:spPr>
            <a:xfrm>
              <a:off x="2310002" y="355930"/>
              <a:ext cx="691683" cy="393066"/>
            </a:xfrm>
            <a:prstGeom prst="rect">
              <a:avLst/>
            </a:prstGeom>
            <a:solidFill>
              <a:srgbClr val="FFFFFF"/>
            </a:solidFill>
            <a:ln w="9525" cap="flat">
              <a:solidFill>
                <a:srgbClr val="000000"/>
              </a:solidFill>
              <a:prstDash val="solid"/>
              <a:round/>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ctr" rtl="1">
                <a:defRPr>
                  <a:latin typeface="+mn-lt"/>
                  <a:ea typeface="+mn-ea"/>
                  <a:cs typeface="+mn-cs"/>
                  <a:sym typeface="Source Sans Pro Regular"/>
                </a:defRPr>
              </a:lvl1pPr>
            </a:lstStyle>
            <a:p>
              <a:pPr rtl="1"/>
              <a:r>
                <a:t>نعم</a:t>
              </a:r>
            </a:p>
          </p:txBody>
        </p:sp>
        <p:sp>
          <p:nvSpPr>
            <p:cNvPr id="301" name="TextBox 7"/>
            <p:cNvSpPr txBox="1"/>
            <p:nvPr/>
          </p:nvSpPr>
          <p:spPr>
            <a:xfrm>
              <a:off x="1342997" y="0"/>
              <a:ext cx="691683" cy="393065"/>
            </a:xfrm>
            <a:prstGeom prst="rect">
              <a:avLst/>
            </a:prstGeom>
            <a:solidFill>
              <a:srgbClr val="FFFFFF"/>
            </a:solidFill>
            <a:ln w="9525" cap="flat">
              <a:solidFill>
                <a:srgbClr val="000000"/>
              </a:solidFill>
              <a:prstDash val="solid"/>
              <a:round/>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ctr" rtl="1">
                <a:defRPr>
                  <a:latin typeface="+mn-lt"/>
                  <a:ea typeface="+mn-ea"/>
                  <a:cs typeface="+mn-cs"/>
                  <a:sym typeface="Source Sans Pro Regular"/>
                </a:defRPr>
              </a:lvl1pPr>
            </a:lstStyle>
            <a:p>
              <a:pPr rtl="1"/>
              <a:r>
                <a:t>18</a:t>
              </a:r>
            </a:p>
          </p:txBody>
        </p:sp>
        <p:sp>
          <p:nvSpPr>
            <p:cNvPr id="302" name="TextBox 8"/>
            <p:cNvSpPr txBox="1"/>
            <p:nvPr/>
          </p:nvSpPr>
          <p:spPr>
            <a:xfrm>
              <a:off x="0" y="2647937"/>
              <a:ext cx="691683" cy="393066"/>
            </a:xfrm>
            <a:prstGeom prst="rect">
              <a:avLst/>
            </a:prstGeom>
            <a:solidFill>
              <a:srgbClr val="FFFFFF"/>
            </a:solidFill>
            <a:ln w="9525" cap="flat">
              <a:solidFill>
                <a:srgbClr val="000000"/>
              </a:solidFill>
              <a:prstDash val="solid"/>
              <a:round/>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ctr" rtl="1">
                <a:defRPr>
                  <a:latin typeface="+mn-lt"/>
                  <a:ea typeface="+mn-ea"/>
                  <a:cs typeface="+mn-cs"/>
                  <a:sym typeface="Source Sans Pro Regular"/>
                </a:defRPr>
              </a:lvl1pPr>
            </a:lstStyle>
            <a:p>
              <a:pPr rtl="1"/>
              <a:r>
                <a:t>مؤكدة</a:t>
              </a:r>
            </a:p>
          </p:txBody>
        </p:sp>
        <p:sp>
          <p:nvSpPr>
            <p:cNvPr id="303" name="TextBox 9"/>
            <p:cNvSpPr txBox="1"/>
            <p:nvPr/>
          </p:nvSpPr>
          <p:spPr>
            <a:xfrm>
              <a:off x="1964161" y="2179722"/>
              <a:ext cx="691683" cy="393066"/>
            </a:xfrm>
            <a:prstGeom prst="rect">
              <a:avLst/>
            </a:prstGeom>
            <a:solidFill>
              <a:srgbClr val="FFFFFF"/>
            </a:solidFill>
            <a:ln w="9525" cap="flat">
              <a:solidFill>
                <a:srgbClr val="000000"/>
              </a:solidFill>
              <a:prstDash val="solid"/>
              <a:round/>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ctr" rtl="1">
                <a:defRPr>
                  <a:latin typeface="+mn-lt"/>
                  <a:ea typeface="+mn-ea"/>
                  <a:cs typeface="+mn-cs"/>
                  <a:sym typeface="Source Sans Pro Regular"/>
                </a:defRPr>
              </a:lvl1pPr>
            </a:lstStyle>
            <a:p>
              <a:pPr rtl="1"/>
              <a:r>
                <a:t>سلبية</a:t>
              </a:r>
            </a:p>
          </p:txBody>
        </p:sp>
        <p:sp>
          <p:nvSpPr>
            <p:cNvPr id="304" name="Arc 5"/>
            <p:cNvSpPr/>
            <p:nvPr/>
          </p:nvSpPr>
          <p:spPr>
            <a:xfrm rot="16200000">
              <a:off x="446819" y="144713"/>
              <a:ext cx="886632" cy="9057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71"/>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rtlCol="1" anchor="ctr">
              <a:noAutofit/>
            </a:bodyPr>
            <a:lstStyle/>
            <a:p>
              <a:pPr algn="ctr" rtl="1">
                <a:defRPr>
                  <a:latin typeface="+mn-lt"/>
                  <a:ea typeface="+mn-ea"/>
                  <a:cs typeface="+mn-cs"/>
                  <a:sym typeface="Source Sans Pro Regular"/>
                </a:defRPr>
              </a:pPr>
              <a:endParaRPr/>
            </a:p>
          </p:txBody>
        </p:sp>
        <p:sp>
          <p:nvSpPr>
            <p:cNvPr id="305" name="Arc 11"/>
            <p:cNvSpPr/>
            <p:nvPr/>
          </p:nvSpPr>
          <p:spPr>
            <a:xfrm rot="16200000">
              <a:off x="1413824" y="489184"/>
              <a:ext cx="886632" cy="9057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71"/>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rtlCol="1" anchor="ctr">
              <a:noAutofit/>
            </a:bodyPr>
            <a:lstStyle/>
            <a:p>
              <a:pPr algn="ctr" rtl="1">
                <a:defRPr>
                  <a:latin typeface="+mn-lt"/>
                  <a:ea typeface="+mn-ea"/>
                  <a:cs typeface="+mn-cs"/>
                  <a:sym typeface="Source Sans Pro Regular"/>
                </a:defRPr>
              </a:pPr>
              <a:endParaRPr/>
            </a:p>
          </p:txBody>
        </p:sp>
        <p:sp>
          <p:nvSpPr>
            <p:cNvPr id="306" name="Arc 12"/>
            <p:cNvSpPr/>
            <p:nvPr/>
          </p:nvSpPr>
          <p:spPr>
            <a:xfrm rot="5400000">
              <a:off x="207340" y="2001992"/>
              <a:ext cx="1035829" cy="2330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979" y="0"/>
                    <a:pt x="15674" y="7696"/>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rtlCol="1" anchor="ctr">
              <a:noAutofit/>
            </a:bodyPr>
            <a:lstStyle/>
            <a:p>
              <a:pPr algn="ctr" rtl="1">
                <a:defRPr>
                  <a:latin typeface="+mn-lt"/>
                  <a:ea typeface="+mn-ea"/>
                  <a:cs typeface="+mn-cs"/>
                  <a:sym typeface="Source Sans Pro Regular"/>
                </a:defRPr>
              </a:pPr>
              <a:endParaRPr/>
            </a:p>
          </p:txBody>
        </p:sp>
        <p:sp>
          <p:nvSpPr>
            <p:cNvPr id="307" name="Arc 13"/>
            <p:cNvSpPr/>
            <p:nvPr/>
          </p:nvSpPr>
          <p:spPr>
            <a:xfrm rot="5400000">
              <a:off x="2283012" y="1485546"/>
              <a:ext cx="1216160" cy="4537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915" y="0"/>
                    <a:pt x="17151" y="8236"/>
                    <a:pt x="21600" y="21600"/>
                  </a:cubicBezTo>
                </a:path>
              </a:pathLst>
            </a:custGeom>
            <a:noFill/>
            <a:ln w="28575" cap="flat">
              <a:solidFill>
                <a:srgbClr val="000000"/>
              </a:solidFill>
              <a:prstDash val="solid"/>
              <a:miter lim="800000"/>
              <a:headEnd type="triangle" w="med" len="med"/>
            </a:ln>
            <a:effectLst/>
          </p:spPr>
          <p:txBody>
            <a:bodyPr wrap="square" lIns="45719" tIns="45719" rIns="45719" bIns="45719" numCol="1" rtlCol="1" anchor="ctr">
              <a:noAutofit/>
            </a:bodyPr>
            <a:lstStyle/>
            <a:p>
              <a:pPr algn="ctr" rtl="1">
                <a:defRPr>
                  <a:latin typeface="+mn-lt"/>
                  <a:ea typeface="+mn-ea"/>
                  <a:cs typeface="+mn-cs"/>
                  <a:sym typeface="Source Sans Pro Regular"/>
                </a:defRPr>
              </a:pPr>
              <a:endParaRPr/>
            </a:p>
          </p:txBody>
        </p:sp>
      </p:grpSp>
      <p:pic>
        <p:nvPicPr>
          <p:cNvPr id="309" name="Picture 1" descr="Picture 1"/>
          <p:cNvPicPr>
            <a:picLocks noChangeAspect="1"/>
          </p:cNvPicPr>
          <p:nvPr/>
        </p:nvPicPr>
        <p:blipFill>
          <a:blip r:embed="rId4"/>
          <a:stretch>
            <a:fillRect/>
          </a:stretch>
        </p:blipFill>
        <p:spPr>
          <a:xfrm>
            <a:off x="6096000" y="3679002"/>
            <a:ext cx="5644737" cy="259091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98">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9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30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298">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298">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iterate>
                                    <p:tmAbs val="0"/>
                                  </p:iterate>
                                  <p:childTnLst>
                                    <p:set>
                                      <p:cBhvr>
                                        <p:cTn id="22" fill="hold"/>
                                        <p:tgtEl>
                                          <p:spTgt spid="298">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iterate>
                                    <p:tmAbs val="0"/>
                                  </p:iterate>
                                  <p:childTnLst>
                                    <p:set>
                                      <p:cBhvr>
                                        <p:cTn id="24" fill="hold"/>
                                        <p:tgtEl>
                                          <p:spTgt spid="298">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iterate>
                                    <p:tmAbs val="0"/>
                                  </p:iterate>
                                  <p:childTnLst>
                                    <p:set>
                                      <p:cBhvr>
                                        <p:cTn id="26" fill="hold"/>
                                        <p:tgtEl>
                                          <p:spTgt spid="298">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iterate>
                                    <p:tmAbs val="0"/>
                                  </p:iterate>
                                  <p:childTnLst>
                                    <p:set>
                                      <p:cBhvr>
                                        <p:cTn id="28" fill="hold"/>
                                        <p:tgtEl>
                                          <p:spTgt spid="298">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iterate>
                                    <p:tmAbs val="0"/>
                                  </p:iterate>
                                  <p:childTnLst>
                                    <p:set>
                                      <p:cBhvr>
                                        <p:cTn id="32" fill="hold"/>
                                        <p:tgtEl>
                                          <p:spTgt spid="3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 grpId="0" build="p" animBg="1" advAuto="0"/>
      <p:bldP spid="308" grpId="0" animBg="1" advAuto="0"/>
      <p:bldP spid="309"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ontent Placeholder 2"/>
          <p:cNvSpPr txBox="1">
            <a:spLocks noGrp="1"/>
          </p:cNvSpPr>
          <p:nvPr>
            <p:ph type="body" idx="1"/>
          </p:nvPr>
        </p:nvSpPr>
        <p:spPr>
          <a:xfrm>
            <a:off x="1984915" y="2301331"/>
            <a:ext cx="8229415" cy="2223723"/>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وتنقيتها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وتنظيمها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وصونها</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تخزين</a:t>
            </a:r>
            <a:r>
              <a:rPr dirty="0" err="1">
                <a:latin typeface="Sakkal Majalla" panose="02000000000000000000" pitchFamily="2" charset="-78"/>
                <a:cs typeface="Sakkal Majalla" panose="02000000000000000000" pitchFamily="2" charset="-78"/>
              </a:rPr>
              <a:t>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وتحليلها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وعرضها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وتفسيرها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استخلاص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فعَّالة</a:t>
            </a:r>
            <a:r>
              <a:rPr dirty="0">
                <a:latin typeface="Sakkal Majalla" panose="02000000000000000000" pitchFamily="2" charset="-78"/>
                <a:cs typeface="Sakkal Majalla" panose="02000000000000000000" pitchFamily="2" charset="-78"/>
              </a:rPr>
              <a:t>.</a:t>
            </a:r>
          </a:p>
          <a:p>
            <a:pPr rtl="1">
              <a:buSzTx/>
              <a:buNone/>
              <a:defRPr sz="2400"/>
            </a:pPr>
            <a:endParaRPr dirty="0">
              <a:latin typeface="Sakkal Majalla" panose="02000000000000000000" pitchFamily="2" charset="-78"/>
              <a:cs typeface="Sakkal Majalla" panose="02000000000000000000" pitchFamily="2" charset="-78"/>
            </a:endParaRPr>
          </a:p>
          <a:p>
            <a:pPr rtl="1">
              <a:buSzTx/>
              <a:buNone/>
              <a:defRPr sz="2400"/>
            </a:pP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F496EB0E-2E62-4401-DE1F-E6E38AE2FD14}"/>
              </a:ext>
            </a:extLst>
          </p:cNvPr>
          <p:cNvSpPr txBox="1">
            <a:spLocks/>
          </p:cNvSpPr>
          <p:nvPr/>
        </p:nvSpPr>
        <p:spPr>
          <a:xfrm>
            <a:off x="129546" y="0"/>
            <a:ext cx="5199538" cy="6292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المقصود بإدارة البيانات؟</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0;p7"/>
          <p:cNvSpPr txBox="1">
            <a:spLocks noGrp="1"/>
          </p:cNvSpPr>
          <p:nvPr>
            <p:ph type="body" sz="quarter" idx="1"/>
          </p:nvPr>
        </p:nvSpPr>
        <p:spPr>
          <a:xfrm>
            <a:off x="3609543" y="1636453"/>
            <a:ext cx="5302776" cy="1870076"/>
          </a:xfrm>
          <a:prstGeom prst="rect">
            <a:avLst/>
          </a:prstGeom>
        </p:spPr>
        <p:txBody>
          <a:bodyPr lIns="179999" tIns="179999" rIns="179999" bIns="179999" rtlCol="1"/>
          <a:lstStyle>
            <a:lvl1pPr algn="r" rtl="1">
              <a:lnSpc>
                <a:spcPct val="110000"/>
              </a:lnSpc>
              <a:spcBef>
                <a:spcPts val="0"/>
              </a:spcBef>
            </a:lvl1pPr>
          </a:lstStyle>
          <a:p>
            <a:pPr algn="ctr" rtl="1"/>
            <a:r>
              <a:rPr lang="ar" b="1" dirty="0">
                <a:latin typeface="Sakkal Majalla" panose="02000000000000000000" pitchFamily="2" charset="-78"/>
                <a:cs typeface="Sakkal Majalla" panose="02000000000000000000" pitchFamily="2" charset="-78"/>
              </a:rPr>
              <a:t>2. لماذا ندير البيانات في حالات الطوارئ؟</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817C35D-6F9F-460F-A41B-709D64DDA356}"/>
</file>

<file path=customXml/itemProps2.xml><?xml version="1.0" encoding="utf-8"?>
<ds:datastoreItem xmlns:ds="http://schemas.openxmlformats.org/officeDocument/2006/customXml" ds:itemID="{EC442838-3525-4684-96A2-1BF80460C3F2}">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C27E606D-E029-45CB-90CD-4590C9A2F0A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1977</TotalTime>
  <Words>2606</Words>
  <Application>Microsoft Office PowerPoint</Application>
  <PresentationFormat>Grand écran</PresentationFormat>
  <Paragraphs>365</Paragraphs>
  <Slides>51</Slides>
  <Notes>12</Notes>
  <HiddenSlides>0</HiddenSlides>
  <MMClips>0</MMClips>
  <ScaleCrop>false</ScaleCrop>
  <HeadingPairs>
    <vt:vector size="4" baseType="variant">
      <vt:variant>
        <vt:lpstr>Thème</vt:lpstr>
      </vt:variant>
      <vt:variant>
        <vt:i4>1</vt:i4>
      </vt:variant>
      <vt:variant>
        <vt:lpstr>Titres des diapositives</vt:lpstr>
      </vt:variant>
      <vt:variant>
        <vt:i4>51</vt:i4>
      </vt:variant>
    </vt:vector>
  </HeadingPairs>
  <TitlesOfParts>
    <vt:vector size="52" baseType="lpstr">
      <vt:lpstr>RRT_Theme_v3</vt:lpstr>
      <vt:lpstr>إدارة البيانات  في حالات الطوارئ </vt:lpstr>
      <vt:lpstr>Présentation PowerPoint</vt:lpstr>
      <vt:lpstr>Présentation PowerPoint</vt:lpstr>
      <vt:lpstr>Présentation PowerPoint</vt:lpstr>
      <vt:lpstr>Présentation PowerPoint</vt:lpstr>
      <vt:lpstr>Présentation PowerPoint</vt:lpstr>
      <vt:lpstr>ما المقصود بالبيانات؟ وما المقصود بقاعدة البيانات؟</vt:lpstr>
      <vt:lpstr>Présentation PowerPoint</vt:lpstr>
      <vt:lpstr>Présentation PowerPoint</vt:lpstr>
      <vt:lpstr>Présentation PowerPoint</vt:lpstr>
      <vt:lpstr>تتمثل أهداف إدارة البيانات في حالات الطوارئ فيما يأتي:</vt:lpstr>
      <vt:lpstr>التحديات التي تواجه إدارة البيانات في أثناء طوارئ الصحة العامة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الاعتبارات الرئيسية لجمع البيانات</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فيما يلي بعض المتغيرات الرئيسية في التحليل حسب الأشخاص في أثناء الفاشيات</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إدارة البيانات  في حالات الطوارئ </dc:title>
  <dc:creator>Hp</dc:creator>
  <cp:lastModifiedBy>Hind</cp:lastModifiedBy>
  <cp:revision>150</cp:revision>
  <dcterms:modified xsi:type="dcterms:W3CDTF">2024-03-14T17:59:42Z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3328500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